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charset="1" panose="00000500000000000000"/>
      <p:regular r:id="rId10"/>
    </p:embeddedFont>
    <p:embeddedFont>
      <p:font typeface="Muli Bold" charset="1" panose="00000800000000000000"/>
      <p:regular r:id="rId11"/>
    </p:embeddedFont>
    <p:embeddedFont>
      <p:font typeface="Muli Italics" charset="1" panose="00000500000000000000"/>
      <p:regular r:id="rId12"/>
    </p:embeddedFont>
    <p:embeddedFont>
      <p:font typeface="Muli Bold Italics" charset="1" panose="00000800000000000000"/>
      <p:regular r:id="rId13"/>
    </p:embeddedFont>
    <p:embeddedFont>
      <p:font typeface="Muli Extra-Light" charset="1" panose="00000300000000000000"/>
      <p:regular r:id="rId14"/>
    </p:embeddedFont>
    <p:embeddedFont>
      <p:font typeface="Muli Extra-Light Italics" charset="1" panose="00000300000000000000"/>
      <p:regular r:id="rId15"/>
    </p:embeddedFont>
    <p:embeddedFont>
      <p:font typeface="Muli Light" charset="1" panose="00000400000000000000"/>
      <p:regular r:id="rId16"/>
    </p:embeddedFont>
    <p:embeddedFont>
      <p:font typeface="Muli Light Italics" charset="1" panose="00000400000000000000"/>
      <p:regular r:id="rId17"/>
    </p:embeddedFont>
    <p:embeddedFont>
      <p:font typeface="Muli Semi-Bold" charset="1" panose="00000700000000000000"/>
      <p:regular r:id="rId18"/>
    </p:embeddedFont>
    <p:embeddedFont>
      <p:font typeface="Muli Semi-Bold Italics" charset="1" panose="00000700000000000000"/>
      <p:regular r:id="rId19"/>
    </p:embeddedFont>
    <p:embeddedFont>
      <p:font typeface="Muli Ultra-Bold" charset="1" panose="00000900000000000000"/>
      <p:regular r:id="rId20"/>
    </p:embeddedFont>
    <p:embeddedFont>
      <p:font typeface="Muli Ultra-Bold Italics" charset="1" panose="00000900000000000000"/>
      <p:regular r:id="rId21"/>
    </p:embeddedFont>
    <p:embeddedFont>
      <p:font typeface="Muli Heavy" charset="1" panose="00000A00000000000000"/>
      <p:regular r:id="rId22"/>
    </p:embeddedFont>
    <p:embeddedFont>
      <p:font typeface="Muli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jpeg" Type="http://schemas.openxmlformats.org/officeDocument/2006/relationships/image"/><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https://docs.google.com/spreadsheets/d/1DUF2isFWsqVSYhbaACYtbgcLi_YjDqpE3GLQIVgkKQg/edit#gid=69851113" TargetMode="External" Type="http://schemas.openxmlformats.org/officeDocument/2006/relationships/hyperlink"/><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https://docs.google.com/spreadsheets/d/1DUF2isFWsqVSYhbaACYtbgcLi_YjDqpE3GLQIVgkKQg/edit#gid=69851113" TargetMode="External" Type="http://schemas.openxmlformats.org/officeDocument/2006/relationships/hyperlink"/><Relationship Id="rId6" Target="https://docs.google.com/spreadsheets/d/1DUF2isFWsqVSYhbaACYtbgcLi_YjDqpE3GLQIVgkKQg/edit#gid=69851113" TargetMode="External" Type="http://schemas.openxmlformats.org/officeDocument/2006/relationships/hyperlink"/><Relationship Id="rId7" Target="https://docs.google.com/spreadsheets/d/1DUF2isFWsqVSYhbaACYtbgcLi_YjDqpE3GLQIVgkKQg/edit#gid=69851113" TargetMode="External" Type="http://schemas.openxmlformats.org/officeDocument/2006/relationships/hyperlink"/><Relationship Id="rId8" Target="https://docs.google.com/spreadsheets/d/1DUF2isFWsqVSYhbaACYtbgcLi_YjDqpE3GLQIVgkKQg/edit#gid=69851113" TargetMode="External" Type="http://schemas.openxmlformats.org/officeDocument/2006/relationships/hyperlink"/><Relationship Id="rId9" Target="https://docs.google.com/spreadsheets/d/1DUF2isFWsqVSYhbaACYtbgcLi_YjDqpE3GLQIVgkKQg/edit#gid=69851113"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5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 Id="rId4" Target="https://docs.google.com/spreadsheets/d/1DUF2isFWsqVSYhbaACYtbgcLi_YjDqpE3GLQIVgkKQg/edit#gid=69851113" TargetMode="External" Type="http://schemas.openxmlformats.org/officeDocument/2006/relationships/hyperlink"/><Relationship Id="rId5" Target="https://docs.google.com/spreadsheets/d/1DUF2isFWsqVSYhbaACYtbgcLi_YjDqpE3GLQIVgkKQg/edit#gid=69851113"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85087"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2"/>
            <a:stretch>
              <a:fillRect l="0" t="-703" r="0" b="-1246"/>
            </a:stretch>
          </a:blipFill>
        </p:spPr>
      </p:sp>
      <p:sp>
        <p:nvSpPr>
          <p:cNvPr name="AutoShape 3" id="3"/>
          <p:cNvSpPr/>
          <p:nvPr/>
        </p:nvSpPr>
        <p:spPr>
          <a:xfrm rot="3270925">
            <a:off x="-3397679" y="152060"/>
            <a:ext cx="18947486" cy="13960650"/>
          </a:xfrm>
          <a:prstGeom prst="rect">
            <a:avLst/>
          </a:prstGeom>
          <a:solidFill>
            <a:srgbClr val="31356E"/>
          </a:solidFill>
        </p:spPr>
      </p:sp>
      <p:grpSp>
        <p:nvGrpSpPr>
          <p:cNvPr name="Group 4" id="4"/>
          <p:cNvGrpSpPr/>
          <p:nvPr/>
        </p:nvGrpSpPr>
        <p:grpSpPr>
          <a:xfrm rot="0">
            <a:off x="8259769" y="0"/>
            <a:ext cx="5661826" cy="3806833"/>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grpSp>
        <p:nvGrpSpPr>
          <p:cNvPr name="Group 6" id="6"/>
          <p:cNvGrpSpPr/>
          <p:nvPr/>
        </p:nvGrpSpPr>
        <p:grpSpPr>
          <a:xfrm rot="0">
            <a:off x="609391" y="1320436"/>
            <a:ext cx="10481291" cy="7546509"/>
            <a:chOff x="0" y="0"/>
            <a:chExt cx="13975055" cy="10062011"/>
          </a:xfrm>
        </p:grpSpPr>
        <p:sp>
          <p:nvSpPr>
            <p:cNvPr name="TextBox 7" id="7"/>
            <p:cNvSpPr txBox="true"/>
            <p:nvPr/>
          </p:nvSpPr>
          <p:spPr>
            <a:xfrm rot="0">
              <a:off x="0" y="7565826"/>
              <a:ext cx="13975055" cy="2496185"/>
            </a:xfrm>
            <a:prstGeom prst="rect">
              <a:avLst/>
            </a:prstGeom>
          </p:spPr>
          <p:txBody>
            <a:bodyPr anchor="t" rtlCol="false" tIns="0" lIns="0" bIns="0" rIns="0">
              <a:spAutoFit/>
            </a:bodyPr>
            <a:lstStyle/>
            <a:p>
              <a:pPr algn="l">
                <a:lnSpc>
                  <a:spcPts val="3779"/>
                </a:lnSpc>
              </a:pPr>
              <a:r>
                <a:rPr lang="en-US" sz="2700" spc="54">
                  <a:solidFill>
                    <a:srgbClr val="FFFFFF"/>
                  </a:solidFill>
                  <a:latin typeface="Muli"/>
                </a:rPr>
                <a:t>Thực hiện bởi: </a:t>
              </a:r>
            </a:p>
            <a:p>
              <a:pPr algn="l">
                <a:lnSpc>
                  <a:spcPts val="3779"/>
                </a:lnSpc>
              </a:pPr>
              <a:r>
                <a:rPr lang="en-US" sz="2700" spc="54">
                  <a:solidFill>
                    <a:srgbClr val="FFFFFF"/>
                  </a:solidFill>
                  <a:latin typeface="Muli"/>
                </a:rPr>
                <a:t>+ Nguyễn Thị Hà Phương</a:t>
              </a:r>
            </a:p>
            <a:p>
              <a:pPr algn="l">
                <a:lnSpc>
                  <a:spcPts val="3779"/>
                </a:lnSpc>
              </a:pPr>
              <a:r>
                <a:rPr lang="en-US" sz="2700" spc="54">
                  <a:solidFill>
                    <a:srgbClr val="FFFFFF"/>
                  </a:solidFill>
                  <a:latin typeface="Muli"/>
                </a:rPr>
                <a:t>+ Nguyễn Thành Trung</a:t>
              </a:r>
            </a:p>
            <a:p>
              <a:pPr algn="l">
                <a:lnSpc>
                  <a:spcPts val="3779"/>
                </a:lnSpc>
              </a:pPr>
              <a:r>
                <a:rPr lang="en-US" sz="2700" spc="54">
                  <a:solidFill>
                    <a:srgbClr val="FFFFFF"/>
                  </a:solidFill>
                  <a:latin typeface="Muli"/>
                </a:rPr>
                <a:t>+ Hoàng Tuấn Tú</a:t>
              </a:r>
            </a:p>
          </p:txBody>
        </p:sp>
        <p:sp>
          <p:nvSpPr>
            <p:cNvPr name="TextBox 8" id="8"/>
            <p:cNvSpPr txBox="true"/>
            <p:nvPr/>
          </p:nvSpPr>
          <p:spPr>
            <a:xfrm rot="0">
              <a:off x="0" y="497205"/>
              <a:ext cx="13975055" cy="6411595"/>
            </a:xfrm>
            <a:prstGeom prst="rect">
              <a:avLst/>
            </a:prstGeom>
          </p:spPr>
          <p:txBody>
            <a:bodyPr anchor="t" rtlCol="false" tIns="0" lIns="0" bIns="0" rIns="0">
              <a:spAutoFit/>
            </a:bodyPr>
            <a:lstStyle/>
            <a:p>
              <a:pPr algn="l">
                <a:lnSpc>
                  <a:spcPts val="12457"/>
                </a:lnSpc>
              </a:pPr>
              <a:r>
                <a:rPr lang="en-US" sz="11325" spc="169">
                  <a:solidFill>
                    <a:srgbClr val="FFFFFF"/>
                  </a:solidFill>
                  <a:latin typeface="Muli"/>
                </a:rPr>
                <a:t>HỌC MÁY VỚI ĐẤU TRƯỜNG CHÂN LÝ</a:t>
              </a:r>
            </a:p>
          </p:txBody>
        </p:sp>
      </p:grpSp>
      <p:sp>
        <p:nvSpPr>
          <p:cNvPr name="TextBox 9" id="9"/>
          <p:cNvSpPr txBox="true"/>
          <p:nvPr/>
        </p:nvSpPr>
        <p:spPr>
          <a:xfrm rot="0">
            <a:off x="1028700" y="1185862"/>
            <a:ext cx="8115300" cy="464185"/>
          </a:xfrm>
          <a:prstGeom prst="rect">
            <a:avLst/>
          </a:prstGeom>
        </p:spPr>
        <p:txBody>
          <a:bodyPr anchor="t" rtlCol="false" tIns="0" lIns="0" bIns="0" rIns="0">
            <a:spAutoFit/>
          </a:bodyPr>
          <a:lstStyle/>
          <a:p>
            <a:pPr algn="l">
              <a:lnSpc>
                <a:spcPts val="3814"/>
              </a:lnSpc>
            </a:pPr>
            <a:r>
              <a:rPr lang="en-US" sz="2724">
                <a:solidFill>
                  <a:srgbClr val="FFFFFF"/>
                </a:solidFill>
                <a:latin typeface="Muli"/>
              </a:rPr>
              <a:t>HỌC MÁY - MAT3533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53414" y="0"/>
            <a:ext cx="6781172" cy="4559446"/>
            <a:chOff x="0" y="0"/>
            <a:chExt cx="1930400" cy="1297940"/>
          </a:xfrm>
        </p:grpSpPr>
        <p:sp>
          <p:nvSpPr>
            <p:cNvPr name="Freeform 3" id="3"/>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grpSp>
        <p:nvGrpSpPr>
          <p:cNvPr name="Group 4" id="4"/>
          <p:cNvGrpSpPr/>
          <p:nvPr/>
        </p:nvGrpSpPr>
        <p:grpSpPr>
          <a:xfrm rot="-10800000">
            <a:off x="5753414" y="5727554"/>
            <a:ext cx="6781172" cy="4559446"/>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sp>
        <p:nvSpPr>
          <p:cNvPr name="Freeform 6" id="6"/>
          <p:cNvSpPr/>
          <p:nvPr/>
        </p:nvSpPr>
        <p:spPr>
          <a:xfrm flipH="false" flipV="false" rot="0">
            <a:off x="7053678" y="3053178"/>
            <a:ext cx="4180643" cy="4180643"/>
          </a:xfrm>
          <a:custGeom>
            <a:avLst/>
            <a:gdLst/>
            <a:ahLst/>
            <a:cxnLst/>
            <a:rect r="r" b="b" t="t" l="l"/>
            <a:pathLst>
              <a:path h="4180643" w="4180643">
                <a:moveTo>
                  <a:pt x="0" y="0"/>
                </a:moveTo>
                <a:lnTo>
                  <a:pt x="4180644" y="0"/>
                </a:lnTo>
                <a:lnTo>
                  <a:pt x="4180644" y="4180644"/>
                </a:lnTo>
                <a:lnTo>
                  <a:pt x="0" y="4180644"/>
                </a:lnTo>
                <a:lnTo>
                  <a:pt x="0" y="0"/>
                </a:lnTo>
                <a:close/>
              </a:path>
            </a:pathLst>
          </a:custGeom>
          <a:blipFill>
            <a:blip r:embed="rId2"/>
            <a:stretch>
              <a:fillRect l="0" t="0" r="0" b="0"/>
            </a:stretch>
          </a:blipFill>
        </p:spPr>
      </p:sp>
      <p:sp>
        <p:nvSpPr>
          <p:cNvPr name="Freeform 7" id="7"/>
          <p:cNvSpPr/>
          <p:nvPr/>
        </p:nvSpPr>
        <p:spPr>
          <a:xfrm flipH="false" flipV="false" rot="0">
            <a:off x="11234322" y="3471533"/>
            <a:ext cx="6666835" cy="3343933"/>
          </a:xfrm>
          <a:custGeom>
            <a:avLst/>
            <a:gdLst/>
            <a:ahLst/>
            <a:cxnLst/>
            <a:rect r="r" b="b" t="t" l="l"/>
            <a:pathLst>
              <a:path h="3343933" w="6666835">
                <a:moveTo>
                  <a:pt x="0" y="0"/>
                </a:moveTo>
                <a:lnTo>
                  <a:pt x="6666835" y="0"/>
                </a:lnTo>
                <a:lnTo>
                  <a:pt x="6666835" y="3343934"/>
                </a:lnTo>
                <a:lnTo>
                  <a:pt x="0" y="3343934"/>
                </a:lnTo>
                <a:lnTo>
                  <a:pt x="0" y="0"/>
                </a:lnTo>
                <a:close/>
              </a:path>
            </a:pathLst>
          </a:custGeom>
          <a:blipFill>
            <a:blip r:embed="rId3"/>
            <a:stretch>
              <a:fillRect l="0" t="0" r="0" b="0"/>
            </a:stretch>
          </a:blipFill>
        </p:spPr>
      </p:sp>
      <p:sp>
        <p:nvSpPr>
          <p:cNvPr name="TextBox 8" id="8"/>
          <p:cNvSpPr txBox="true"/>
          <p:nvPr/>
        </p:nvSpPr>
        <p:spPr>
          <a:xfrm rot="0">
            <a:off x="6541678" y="200099"/>
            <a:ext cx="4864970" cy="16572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HỆ SỐ</a:t>
            </a:r>
          </a:p>
          <a:p>
            <a:pPr algn="ctr">
              <a:lnSpc>
                <a:spcPts val="6570"/>
              </a:lnSpc>
            </a:pPr>
            <a:r>
              <a:rPr lang="en-US" sz="5475">
                <a:solidFill>
                  <a:srgbClr val="FFFFFF"/>
                </a:solidFill>
                <a:latin typeface="Muli Bold"/>
              </a:rPr>
              <a:t> ĐÁNH GIÁ</a:t>
            </a:r>
          </a:p>
        </p:txBody>
      </p:sp>
      <p:sp>
        <p:nvSpPr>
          <p:cNvPr name="TextBox 9" id="9"/>
          <p:cNvSpPr txBox="true"/>
          <p:nvPr/>
        </p:nvSpPr>
        <p:spPr>
          <a:xfrm rot="0">
            <a:off x="1028700" y="3524548"/>
            <a:ext cx="4911439" cy="3180755"/>
          </a:xfrm>
          <a:prstGeom prst="rect">
            <a:avLst/>
          </a:prstGeom>
        </p:spPr>
        <p:txBody>
          <a:bodyPr anchor="t" rtlCol="false" tIns="0" lIns="0" bIns="0" rIns="0">
            <a:spAutoFit/>
          </a:bodyPr>
          <a:lstStyle/>
          <a:p>
            <a:pPr algn="just">
              <a:lnSpc>
                <a:spcPts val="4200"/>
              </a:lnSpc>
              <a:spcBef>
                <a:spcPct val="0"/>
              </a:spcBef>
            </a:pPr>
            <a:r>
              <a:rPr lang="en-US" sz="3000">
                <a:solidFill>
                  <a:srgbClr val="31356E"/>
                </a:solidFill>
                <a:latin typeface="Muli"/>
              </a:rPr>
              <a:t>Tỷ lệ phần trăm biến đổi của biến phụ thuộc được giải thích bởi mô hình hồi quy. R2 càng </a:t>
            </a:r>
            <a:r>
              <a:rPr lang="en-US" sz="3000">
                <a:solidFill>
                  <a:srgbClr val="31356E"/>
                </a:solidFill>
                <a:latin typeface="Muli"/>
              </a:rPr>
              <a:t>cao cho thấy mô hình càng phù hợp với dữ liệu</a:t>
            </a:r>
          </a:p>
        </p:txBody>
      </p:sp>
      <p:grpSp>
        <p:nvGrpSpPr>
          <p:cNvPr name="Group 10" id="10"/>
          <p:cNvGrpSpPr/>
          <p:nvPr/>
        </p:nvGrpSpPr>
        <p:grpSpPr>
          <a:xfrm rot="0">
            <a:off x="6711515" y="8510625"/>
            <a:ext cx="4864970" cy="1161976"/>
            <a:chOff x="0" y="0"/>
            <a:chExt cx="6486627" cy="1549301"/>
          </a:xfrm>
        </p:grpSpPr>
        <p:sp>
          <p:nvSpPr>
            <p:cNvPr name="TextBox 11" id="11"/>
            <p:cNvSpPr txBox="true"/>
            <p:nvPr/>
          </p:nvSpPr>
          <p:spPr>
            <a:xfrm rot="0">
              <a:off x="0" y="444500"/>
              <a:ext cx="6486627" cy="11048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R  SCORE</a:t>
              </a:r>
            </a:p>
          </p:txBody>
        </p:sp>
        <p:sp>
          <p:nvSpPr>
            <p:cNvPr name="TextBox 12" id="12"/>
            <p:cNvSpPr txBox="true"/>
            <p:nvPr/>
          </p:nvSpPr>
          <p:spPr>
            <a:xfrm rot="0">
              <a:off x="1657514" y="-9525"/>
              <a:ext cx="557279" cy="898525"/>
            </a:xfrm>
            <a:prstGeom prst="rect">
              <a:avLst/>
            </a:prstGeom>
          </p:spPr>
          <p:txBody>
            <a:bodyPr anchor="t" rtlCol="false" tIns="0" lIns="0" bIns="0" rIns="0">
              <a:spAutoFit/>
            </a:bodyPr>
            <a:lstStyle/>
            <a:p>
              <a:pPr algn="ctr">
                <a:lnSpc>
                  <a:spcPts val="5250"/>
                </a:lnSpc>
              </a:pPr>
              <a:r>
                <a:rPr lang="en-US" sz="4375">
                  <a:solidFill>
                    <a:srgbClr val="FFFFFF"/>
                  </a:solidFill>
                  <a:latin typeface="Muli Bold"/>
                </a:rPr>
                <a:t>2</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53414" y="0"/>
            <a:ext cx="6781172" cy="4559446"/>
            <a:chOff x="0" y="0"/>
            <a:chExt cx="1930400" cy="1297940"/>
          </a:xfrm>
        </p:grpSpPr>
        <p:sp>
          <p:nvSpPr>
            <p:cNvPr name="Freeform 3" id="3"/>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grpSp>
        <p:nvGrpSpPr>
          <p:cNvPr name="Group 4" id="4"/>
          <p:cNvGrpSpPr/>
          <p:nvPr/>
        </p:nvGrpSpPr>
        <p:grpSpPr>
          <a:xfrm rot="-10800000">
            <a:off x="5753414" y="5727554"/>
            <a:ext cx="6781172" cy="4559446"/>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sp>
        <p:nvSpPr>
          <p:cNvPr name="Freeform 6" id="6"/>
          <p:cNvSpPr/>
          <p:nvPr/>
        </p:nvSpPr>
        <p:spPr>
          <a:xfrm flipH="false" flipV="false" rot="0">
            <a:off x="7053678" y="3053178"/>
            <a:ext cx="4180643" cy="4180643"/>
          </a:xfrm>
          <a:custGeom>
            <a:avLst/>
            <a:gdLst/>
            <a:ahLst/>
            <a:cxnLst/>
            <a:rect r="r" b="b" t="t" l="l"/>
            <a:pathLst>
              <a:path h="4180643" w="4180643">
                <a:moveTo>
                  <a:pt x="0" y="0"/>
                </a:moveTo>
                <a:lnTo>
                  <a:pt x="4180644" y="0"/>
                </a:lnTo>
                <a:lnTo>
                  <a:pt x="4180644" y="4180644"/>
                </a:lnTo>
                <a:lnTo>
                  <a:pt x="0" y="4180644"/>
                </a:lnTo>
                <a:lnTo>
                  <a:pt x="0" y="0"/>
                </a:lnTo>
                <a:close/>
              </a:path>
            </a:pathLst>
          </a:custGeom>
          <a:blipFill>
            <a:blip r:embed="rId2"/>
            <a:stretch>
              <a:fillRect l="0" t="0" r="0" b="0"/>
            </a:stretch>
          </a:blipFill>
        </p:spPr>
      </p:sp>
      <p:sp>
        <p:nvSpPr>
          <p:cNvPr name="TextBox 7" id="7"/>
          <p:cNvSpPr txBox="true"/>
          <p:nvPr/>
        </p:nvSpPr>
        <p:spPr>
          <a:xfrm rot="0">
            <a:off x="6541678" y="200099"/>
            <a:ext cx="4864970" cy="16572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HỆ SỐ</a:t>
            </a:r>
          </a:p>
          <a:p>
            <a:pPr algn="ctr">
              <a:lnSpc>
                <a:spcPts val="6570"/>
              </a:lnSpc>
            </a:pPr>
            <a:r>
              <a:rPr lang="en-US" sz="5475">
                <a:solidFill>
                  <a:srgbClr val="FFFFFF"/>
                </a:solidFill>
                <a:latin typeface="Muli Bold"/>
              </a:rPr>
              <a:t> ĐÁNH GIÁ</a:t>
            </a:r>
          </a:p>
        </p:txBody>
      </p:sp>
      <p:sp>
        <p:nvSpPr>
          <p:cNvPr name="TextBox 8" id="8"/>
          <p:cNvSpPr txBox="true"/>
          <p:nvPr/>
        </p:nvSpPr>
        <p:spPr>
          <a:xfrm rot="0">
            <a:off x="1028700" y="3524548"/>
            <a:ext cx="4911439" cy="3180755"/>
          </a:xfrm>
          <a:prstGeom prst="rect">
            <a:avLst/>
          </a:prstGeom>
        </p:spPr>
        <p:txBody>
          <a:bodyPr anchor="t" rtlCol="false" tIns="0" lIns="0" bIns="0" rIns="0">
            <a:spAutoFit/>
          </a:bodyPr>
          <a:lstStyle/>
          <a:p>
            <a:pPr algn="just">
              <a:lnSpc>
                <a:spcPts val="4200"/>
              </a:lnSpc>
              <a:spcBef>
                <a:spcPct val="0"/>
              </a:spcBef>
            </a:pPr>
            <a:r>
              <a:rPr lang="en-US" sz="3000">
                <a:solidFill>
                  <a:srgbClr val="31356E"/>
                </a:solidFill>
                <a:latin typeface="Muli"/>
              </a:rPr>
              <a:t>Đây là các chỉ số đánh giá mức độ chênh lệch giữa hiệu suất mô hình trên tập huấn luyện và </a:t>
            </a:r>
            <a:r>
              <a:rPr lang="en-US" sz="3000">
                <a:solidFill>
                  <a:srgbClr val="31356E"/>
                </a:solidFill>
                <a:latin typeface="Muli"/>
              </a:rPr>
              <a:t>tập kiểm tra, giúp nhận biết hiện tượng overfitting hoặc underfitting</a:t>
            </a:r>
          </a:p>
        </p:txBody>
      </p:sp>
      <p:sp>
        <p:nvSpPr>
          <p:cNvPr name="TextBox 9" id="9"/>
          <p:cNvSpPr txBox="true"/>
          <p:nvPr/>
        </p:nvSpPr>
        <p:spPr>
          <a:xfrm rot="0">
            <a:off x="6711515" y="8429699"/>
            <a:ext cx="4864970" cy="16572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TEST VÀ TRAIN ERROR</a:t>
            </a:r>
          </a:p>
        </p:txBody>
      </p:sp>
      <p:grpSp>
        <p:nvGrpSpPr>
          <p:cNvPr name="Group 10" id="10"/>
          <p:cNvGrpSpPr/>
          <p:nvPr/>
        </p:nvGrpSpPr>
        <p:grpSpPr>
          <a:xfrm rot="0">
            <a:off x="10656749" y="4335928"/>
            <a:ext cx="7452732" cy="2783252"/>
            <a:chOff x="0" y="0"/>
            <a:chExt cx="9936976" cy="3711003"/>
          </a:xfrm>
        </p:grpSpPr>
        <p:sp>
          <p:nvSpPr>
            <p:cNvPr name="Freeform 11" id="11"/>
            <p:cNvSpPr/>
            <p:nvPr/>
          </p:nvSpPr>
          <p:spPr>
            <a:xfrm flipH="false" flipV="false" rot="0">
              <a:off x="0" y="0"/>
              <a:ext cx="9936976" cy="3711003"/>
            </a:xfrm>
            <a:custGeom>
              <a:avLst/>
              <a:gdLst/>
              <a:ahLst/>
              <a:cxnLst/>
              <a:rect r="r" b="b" t="t" l="l"/>
              <a:pathLst>
                <a:path h="3711003" w="9936976">
                  <a:moveTo>
                    <a:pt x="0" y="0"/>
                  </a:moveTo>
                  <a:lnTo>
                    <a:pt x="9936976" y="0"/>
                  </a:lnTo>
                  <a:lnTo>
                    <a:pt x="9936976" y="3711003"/>
                  </a:lnTo>
                  <a:lnTo>
                    <a:pt x="0" y="3711003"/>
                  </a:lnTo>
                  <a:lnTo>
                    <a:pt x="0" y="0"/>
                  </a:lnTo>
                  <a:close/>
                </a:path>
              </a:pathLst>
            </a:custGeom>
            <a:blipFill>
              <a:blip r:embed="rId3"/>
              <a:stretch>
                <a:fillRect l="0" t="0" r="-29282" b="0"/>
              </a:stretch>
            </a:blipFill>
          </p:spPr>
        </p:sp>
        <p:sp>
          <p:nvSpPr>
            <p:cNvPr name="AutoShape 12" id="12"/>
            <p:cNvSpPr/>
            <p:nvPr/>
          </p:nvSpPr>
          <p:spPr>
            <a:xfrm rot="0">
              <a:off x="0" y="1330101"/>
              <a:ext cx="9835109" cy="2380902"/>
            </a:xfrm>
            <a:prstGeom prst="rect">
              <a:avLst/>
            </a:prstGeom>
            <a:solidFill>
              <a:srgbClr val="FFFFFF"/>
            </a:solidFill>
          </p:spPr>
        </p:sp>
        <p:sp>
          <p:nvSpPr>
            <p:cNvPr name="Freeform 13" id="13"/>
            <p:cNvSpPr/>
            <p:nvPr/>
          </p:nvSpPr>
          <p:spPr>
            <a:xfrm flipH="false" flipV="false" rot="0">
              <a:off x="0" y="1330101"/>
              <a:ext cx="9936976" cy="1190451"/>
            </a:xfrm>
            <a:custGeom>
              <a:avLst/>
              <a:gdLst/>
              <a:ahLst/>
              <a:cxnLst/>
              <a:rect r="r" b="b" t="t" l="l"/>
              <a:pathLst>
                <a:path h="1190451" w="9936976">
                  <a:moveTo>
                    <a:pt x="0" y="0"/>
                  </a:moveTo>
                  <a:lnTo>
                    <a:pt x="9936976" y="0"/>
                  </a:lnTo>
                  <a:lnTo>
                    <a:pt x="9936976" y="1190451"/>
                  </a:lnTo>
                  <a:lnTo>
                    <a:pt x="0" y="1190451"/>
                  </a:lnTo>
                  <a:lnTo>
                    <a:pt x="0" y="0"/>
                  </a:lnTo>
                  <a:close/>
                </a:path>
              </a:pathLst>
            </a:custGeom>
            <a:blipFill>
              <a:blip r:embed="rId3"/>
              <a:stretch>
                <a:fillRect l="0" t="-211730" r="-29282"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125745" y="1028700"/>
            <a:ext cx="6133555" cy="8229600"/>
          </a:xfrm>
          <a:prstGeom prst="rect">
            <a:avLst/>
          </a:prstGeom>
          <a:solidFill>
            <a:srgbClr val="242424">
              <a:alpha val="4706"/>
            </a:srgbClr>
          </a:solidFill>
        </p:spPr>
      </p:sp>
      <p:grpSp>
        <p:nvGrpSpPr>
          <p:cNvPr name="Group 3" id="3"/>
          <p:cNvGrpSpPr/>
          <p:nvPr/>
        </p:nvGrpSpPr>
        <p:grpSpPr>
          <a:xfrm rot="-10800000">
            <a:off x="16032281" y="1029682"/>
            <a:ext cx="1227019" cy="1225055"/>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5" id="5"/>
          <p:cNvSpPr/>
          <p:nvPr/>
        </p:nvSpPr>
        <p:spPr>
          <a:xfrm flipH="false" flipV="false" rot="0">
            <a:off x="11467442" y="2804953"/>
            <a:ext cx="5450160" cy="1648673"/>
          </a:xfrm>
          <a:custGeom>
            <a:avLst/>
            <a:gdLst/>
            <a:ahLst/>
            <a:cxnLst/>
            <a:rect r="r" b="b" t="t" l="l"/>
            <a:pathLst>
              <a:path h="1648673" w="5450160">
                <a:moveTo>
                  <a:pt x="0" y="0"/>
                </a:moveTo>
                <a:lnTo>
                  <a:pt x="5450161" y="0"/>
                </a:lnTo>
                <a:lnTo>
                  <a:pt x="5450161" y="1648673"/>
                </a:lnTo>
                <a:lnTo>
                  <a:pt x="0" y="16486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296594" y="5310565"/>
            <a:ext cx="5791858" cy="3642935"/>
          </a:xfrm>
          <a:custGeom>
            <a:avLst/>
            <a:gdLst/>
            <a:ahLst/>
            <a:cxnLst/>
            <a:rect r="r" b="b" t="t" l="l"/>
            <a:pathLst>
              <a:path h="3642935" w="5791858">
                <a:moveTo>
                  <a:pt x="0" y="0"/>
                </a:moveTo>
                <a:lnTo>
                  <a:pt x="5791857" y="0"/>
                </a:lnTo>
                <a:lnTo>
                  <a:pt x="5791857" y="3642935"/>
                </a:lnTo>
                <a:lnTo>
                  <a:pt x="0" y="3642935"/>
                </a:lnTo>
                <a:lnTo>
                  <a:pt x="0" y="0"/>
                </a:lnTo>
                <a:close/>
              </a:path>
            </a:pathLst>
          </a:custGeom>
          <a:blipFill>
            <a:blip r:embed="rId4"/>
            <a:stretch>
              <a:fillRect l="0" t="0" r="0" b="0"/>
            </a:stretch>
          </a:blipFill>
        </p:spPr>
      </p:sp>
      <p:grpSp>
        <p:nvGrpSpPr>
          <p:cNvPr name="Group 7" id="7"/>
          <p:cNvGrpSpPr/>
          <p:nvPr/>
        </p:nvGrpSpPr>
        <p:grpSpPr>
          <a:xfrm rot="0">
            <a:off x="1388650" y="5690016"/>
            <a:ext cx="8675921" cy="3568284"/>
            <a:chOff x="0" y="0"/>
            <a:chExt cx="11567895" cy="4757712"/>
          </a:xfrm>
        </p:grpSpPr>
        <p:sp>
          <p:nvSpPr>
            <p:cNvPr name="TextBox 8" id="8"/>
            <p:cNvSpPr txBox="true"/>
            <p:nvPr/>
          </p:nvSpPr>
          <p:spPr>
            <a:xfrm rot="0">
              <a:off x="0" y="9525"/>
              <a:ext cx="11567895" cy="57454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31356E"/>
                  </a:solidFill>
                  <a:latin typeface="Muli Semi-Bold"/>
                </a:rPr>
                <a:t>Mô hình Gaussian Navie Bayes (GNB)</a:t>
              </a:r>
            </a:p>
          </p:txBody>
        </p:sp>
        <p:sp>
          <p:nvSpPr>
            <p:cNvPr name="TextBox 9" id="9"/>
            <p:cNvSpPr txBox="true"/>
            <p:nvPr/>
          </p:nvSpPr>
          <p:spPr>
            <a:xfrm rot="0">
              <a:off x="0" y="879999"/>
              <a:ext cx="11567895" cy="3877713"/>
            </a:xfrm>
            <a:prstGeom prst="rect">
              <a:avLst/>
            </a:prstGeom>
          </p:spPr>
          <p:txBody>
            <a:bodyPr anchor="t" rtlCol="false" tIns="0" lIns="0" bIns="0" rIns="0">
              <a:spAutoFit/>
            </a:bodyPr>
            <a:lstStyle/>
            <a:p>
              <a:pPr algn="just">
                <a:lnSpc>
                  <a:spcPts val="3359"/>
                </a:lnSpc>
              </a:pPr>
              <a:r>
                <a:rPr lang="en-US" sz="2400">
                  <a:solidFill>
                    <a:srgbClr val="242424"/>
                  </a:solidFill>
                  <a:latin typeface="Muli"/>
                  <a:hlinkClick r:id="rId5" tooltip="https://docs.google.com/spreadsheets/d/1DUF2isFWsqVSYhbaACYtbgcLi_YjDqpE3GLQIVgkKQg/edit#gid=69851113"/>
                </a:rPr>
                <a:t>Mô hình này giả định rằng các các thuộc </a:t>
              </a:r>
              <a:r>
                <a:rPr lang="en-US" sz="2400">
                  <a:solidFill>
                    <a:srgbClr val="242424"/>
                  </a:solidFill>
                  <a:latin typeface="Muli"/>
                  <a:hlinkClick r:id="rId6" tooltip="https://docs.google.com/spreadsheets/d/1DUF2isFWsqVSYhbaACYtbgcLi_YjDqpE3GLQIVgkKQg/edit#gid=69851113"/>
                </a:rPr>
                <a:t>tính trong các đối tượng là độc lập, mặc dù thực tế các thuộc tính thường phụ thuộc lẫn nhau. Tuy nhiên, tập dữ liệu được sử dụng trong dự án này chứa các đặc trưng phân loại và số, đã được mã hóa và tỉ lệ hoá thành các biểu diễn số. Do đó, GNB sẽ được sử dụng vì nó hoạt động tốt trên các tập dữ liệu với các đặc trưng có giá trị thực</a:t>
              </a:r>
            </a:p>
          </p:txBody>
        </p:sp>
      </p:grpSp>
      <p:grpSp>
        <p:nvGrpSpPr>
          <p:cNvPr name="Group 10" id="10"/>
          <p:cNvGrpSpPr/>
          <p:nvPr/>
        </p:nvGrpSpPr>
        <p:grpSpPr>
          <a:xfrm rot="0">
            <a:off x="1388650" y="1291594"/>
            <a:ext cx="8675921" cy="3512492"/>
            <a:chOff x="0" y="0"/>
            <a:chExt cx="11567895" cy="4683322"/>
          </a:xfrm>
        </p:grpSpPr>
        <p:sp>
          <p:nvSpPr>
            <p:cNvPr name="TextBox 11" id="11"/>
            <p:cNvSpPr txBox="true"/>
            <p:nvPr/>
          </p:nvSpPr>
          <p:spPr>
            <a:xfrm rot="0">
              <a:off x="0" y="0"/>
              <a:ext cx="11567895" cy="850900"/>
            </a:xfrm>
            <a:prstGeom prst="rect">
              <a:avLst/>
            </a:prstGeom>
          </p:spPr>
          <p:txBody>
            <a:bodyPr anchor="t" rtlCol="false" tIns="0" lIns="0" bIns="0" rIns="0">
              <a:spAutoFit/>
            </a:bodyPr>
            <a:lstStyle/>
            <a:p>
              <a:pPr algn="l">
                <a:lnSpc>
                  <a:spcPts val="5040"/>
                </a:lnSpc>
              </a:pPr>
              <a:r>
                <a:rPr lang="en-US" sz="4200">
                  <a:solidFill>
                    <a:srgbClr val="31356E"/>
                  </a:solidFill>
                  <a:latin typeface="Muli Bold"/>
                </a:rPr>
                <a:t>MÔ HÌNH NAIVE BAYES</a:t>
              </a:r>
            </a:p>
          </p:txBody>
        </p:sp>
        <p:sp>
          <p:nvSpPr>
            <p:cNvPr name="TextBox 12" id="12"/>
            <p:cNvSpPr txBox="true"/>
            <p:nvPr/>
          </p:nvSpPr>
          <p:spPr>
            <a:xfrm rot="0">
              <a:off x="0" y="2749747"/>
              <a:ext cx="11567895" cy="1933575"/>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242424"/>
                  </a:solidFill>
                  <a:latin typeface="Muli Semi-Bold"/>
                </a:rPr>
                <a:t>Thuật toán Naive Bayes (NB) được sử dụng cho việc phân loại và hoạt động trên các đặc trưng </a:t>
              </a:r>
              <a:r>
                <a:rPr lang="en-US" sz="3200">
                  <a:solidFill>
                    <a:srgbClr val="242424"/>
                  </a:solidFill>
                  <a:latin typeface="Muli Semi-Bold"/>
                </a:rPr>
                <a:t>phân loại.</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27718" y="1029682"/>
            <a:ext cx="1227019" cy="122505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1028700" y="2770156"/>
            <a:ext cx="6237950" cy="6253584"/>
          </a:xfrm>
          <a:custGeom>
            <a:avLst/>
            <a:gdLst/>
            <a:ahLst/>
            <a:cxnLst/>
            <a:rect r="r" b="b" t="t" l="l"/>
            <a:pathLst>
              <a:path h="6253584" w="6237950">
                <a:moveTo>
                  <a:pt x="0" y="0"/>
                </a:moveTo>
                <a:lnTo>
                  <a:pt x="6237950" y="0"/>
                </a:lnTo>
                <a:lnTo>
                  <a:pt x="6237950" y="6253585"/>
                </a:lnTo>
                <a:lnTo>
                  <a:pt x="0" y="6253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678761" y="6672050"/>
            <a:ext cx="3609239" cy="3614950"/>
          </a:xfrm>
          <a:custGeom>
            <a:avLst/>
            <a:gdLst/>
            <a:ahLst/>
            <a:cxnLst/>
            <a:rect r="r" b="b" t="t" l="l"/>
            <a:pathLst>
              <a:path h="3614950" w="3609239">
                <a:moveTo>
                  <a:pt x="0" y="0"/>
                </a:moveTo>
                <a:lnTo>
                  <a:pt x="3609239" y="0"/>
                </a:lnTo>
                <a:lnTo>
                  <a:pt x="3609239" y="3614950"/>
                </a:lnTo>
                <a:lnTo>
                  <a:pt x="0" y="3614950"/>
                </a:lnTo>
                <a:lnTo>
                  <a:pt x="0" y="0"/>
                </a:lnTo>
                <a:close/>
              </a:path>
            </a:pathLst>
          </a:custGeom>
          <a:blipFill>
            <a:blip r:embed="rId4"/>
            <a:stretch>
              <a:fillRect l="0" t="0" r="0" b="0"/>
            </a:stretch>
          </a:blipFill>
        </p:spPr>
      </p:sp>
      <p:sp>
        <p:nvSpPr>
          <p:cNvPr name="TextBox 6" id="6"/>
          <p:cNvSpPr txBox="true"/>
          <p:nvPr/>
        </p:nvSpPr>
        <p:spPr>
          <a:xfrm rot="0">
            <a:off x="7495326" y="6809061"/>
            <a:ext cx="8675921" cy="1000125"/>
          </a:xfrm>
          <a:prstGeom prst="rect">
            <a:avLst/>
          </a:prstGeom>
        </p:spPr>
        <p:txBody>
          <a:bodyPr anchor="t" rtlCol="false" tIns="0" lIns="0" bIns="0" rIns="0">
            <a:spAutoFit/>
          </a:bodyPr>
          <a:lstStyle/>
          <a:p>
            <a:pPr algn="l" marL="0" indent="0" lvl="0">
              <a:lnSpc>
                <a:spcPts val="2670"/>
              </a:lnSpc>
              <a:spcBef>
                <a:spcPct val="0"/>
              </a:spcBef>
            </a:pPr>
            <a:r>
              <a:rPr lang="en-US" sz="2225">
                <a:solidFill>
                  <a:srgbClr val="31356E"/>
                </a:solidFill>
                <a:latin typeface="Muli Semi-Bold"/>
              </a:rPr>
              <a:t>Tuy nhiên có điểm hạn chế của thuật toán này là nó rất nhạy cảm với nhiễu. Nếu dữ liệu </a:t>
            </a:r>
            <a:r>
              <a:rPr lang="en-US" sz="2225">
                <a:solidFill>
                  <a:srgbClr val="31356E"/>
                </a:solidFill>
                <a:latin typeface="Muli Semi-Bold"/>
              </a:rPr>
              <a:t>có sự biến động lớn không theo quy luật, kết quả mô hình sẽ kém chính xác.</a:t>
            </a:r>
          </a:p>
        </p:txBody>
      </p:sp>
      <p:grpSp>
        <p:nvGrpSpPr>
          <p:cNvPr name="Group 7" id="7"/>
          <p:cNvGrpSpPr/>
          <p:nvPr/>
        </p:nvGrpSpPr>
        <p:grpSpPr>
          <a:xfrm rot="0">
            <a:off x="7495326" y="4281608"/>
            <a:ext cx="8675921" cy="1615341"/>
            <a:chOff x="0" y="0"/>
            <a:chExt cx="11567895" cy="2153788"/>
          </a:xfrm>
        </p:grpSpPr>
        <p:sp>
          <p:nvSpPr>
            <p:cNvPr name="TextBox 8" id="8"/>
            <p:cNvSpPr txBox="true"/>
            <p:nvPr/>
          </p:nvSpPr>
          <p:spPr>
            <a:xfrm rot="0">
              <a:off x="0" y="-47625"/>
              <a:ext cx="11567895" cy="2201413"/>
            </a:xfrm>
            <a:prstGeom prst="rect">
              <a:avLst/>
            </a:prstGeom>
          </p:spPr>
          <p:txBody>
            <a:bodyPr anchor="t" rtlCol="false" tIns="0" lIns="0" bIns="0" rIns="0">
              <a:spAutoFit/>
            </a:bodyPr>
            <a:lstStyle/>
            <a:p>
              <a:pPr algn="l">
                <a:lnSpc>
                  <a:spcPts val="3359"/>
                </a:lnSpc>
              </a:pPr>
              <a:r>
                <a:rPr lang="en-US" sz="2400">
                  <a:solidFill>
                    <a:srgbClr val="242424"/>
                  </a:solidFill>
                  <a:latin typeface="Muli"/>
                </a:rPr>
                <a:t>Đ</a:t>
              </a:r>
              <a:r>
                <a:rPr lang="en-US" sz="2400">
                  <a:solidFill>
                    <a:srgbClr val="242424"/>
                  </a:solidFill>
                  <a:latin typeface="Muli"/>
                  <a:hlinkClick r:id="rId5" tooltip="https://docs.google.com/spreadsheets/d/1DUF2isFWsqVSYhbaACYtbgcLi_YjDqpE3GLQIVgkKQg/edit#gid=69851113"/>
                </a:rPr>
                <a:t>ược </a:t>
              </a:r>
              <a:r>
                <a:rPr lang="en-US" sz="2400">
                  <a:solidFill>
                    <a:srgbClr val="242424"/>
                  </a:solidFill>
                  <a:latin typeface="Muli"/>
                  <a:hlinkClick r:id="rId6" tooltip="https://docs.google.com/spreadsheets/d/1DUF2isFWsqVSYhbaACYtbgcLi_YjDqpE3GLQIVgkKQg/edit#gid=69851113"/>
                </a:rPr>
                <a:t>sử dụng để dự đoán một biến phụ thuộc liên tục từ hai hoặc nhiều biến độc lập. Công thức của nó có thể được viết như sau:</a:t>
              </a:r>
            </a:p>
            <a:p>
              <a:pPr algn="ctr">
                <a:lnSpc>
                  <a:spcPts val="3359"/>
                </a:lnSpc>
              </a:pPr>
              <a:r>
                <a:rPr lang="en-US" sz="2400">
                  <a:solidFill>
                    <a:srgbClr val="242424"/>
                  </a:solidFill>
                  <a:latin typeface="Muli"/>
                </a:rPr>
                <a:t>y = w x + e</a:t>
              </a:r>
            </a:p>
          </p:txBody>
        </p:sp>
        <p:sp>
          <p:nvSpPr>
            <p:cNvPr name="TextBox 9" id="9"/>
            <p:cNvSpPr txBox="true"/>
            <p:nvPr/>
          </p:nvSpPr>
          <p:spPr>
            <a:xfrm rot="0">
              <a:off x="5764897" y="1654116"/>
              <a:ext cx="63500" cy="355044"/>
            </a:xfrm>
            <a:prstGeom prst="rect">
              <a:avLst/>
            </a:prstGeom>
          </p:spPr>
          <p:txBody>
            <a:bodyPr anchor="t" rtlCol="false" tIns="0" lIns="0" bIns="0" rIns="0">
              <a:spAutoFit/>
            </a:bodyPr>
            <a:lstStyle/>
            <a:p>
              <a:pPr algn="l">
                <a:lnSpc>
                  <a:spcPts val="2380"/>
                </a:lnSpc>
              </a:pPr>
              <a:r>
                <a:rPr lang="en-US" sz="1700">
                  <a:solidFill>
                    <a:srgbClr val="242424"/>
                  </a:solidFill>
                  <a:latin typeface="Muli"/>
                </a:rPr>
                <a:t>T</a:t>
              </a:r>
            </a:p>
          </p:txBody>
        </p:sp>
      </p:grpSp>
      <p:grpSp>
        <p:nvGrpSpPr>
          <p:cNvPr name="Group 10" id="10"/>
          <p:cNvGrpSpPr/>
          <p:nvPr/>
        </p:nvGrpSpPr>
        <p:grpSpPr>
          <a:xfrm rot="0">
            <a:off x="7495326" y="1621594"/>
            <a:ext cx="9640282" cy="2112317"/>
            <a:chOff x="0" y="0"/>
            <a:chExt cx="12853709" cy="2816422"/>
          </a:xfrm>
        </p:grpSpPr>
        <p:sp>
          <p:nvSpPr>
            <p:cNvPr name="TextBox 11" id="11"/>
            <p:cNvSpPr txBox="true"/>
            <p:nvPr/>
          </p:nvSpPr>
          <p:spPr>
            <a:xfrm rot="0">
              <a:off x="0" y="-9525"/>
              <a:ext cx="12853709" cy="1228725"/>
            </a:xfrm>
            <a:prstGeom prst="rect">
              <a:avLst/>
            </a:prstGeom>
          </p:spPr>
          <p:txBody>
            <a:bodyPr anchor="t" rtlCol="false" tIns="0" lIns="0" bIns="0" rIns="0">
              <a:spAutoFit/>
            </a:bodyPr>
            <a:lstStyle/>
            <a:p>
              <a:pPr algn="l">
                <a:lnSpc>
                  <a:spcPts val="7200"/>
                </a:lnSpc>
              </a:pPr>
              <a:r>
                <a:rPr lang="en-US" sz="6000">
                  <a:solidFill>
                    <a:srgbClr val="31356E"/>
                  </a:solidFill>
                  <a:latin typeface="Muli"/>
                </a:rPr>
                <a:t>HỒI QUY TUYẾN TÍNH BỘI</a:t>
              </a:r>
            </a:p>
          </p:txBody>
        </p:sp>
        <p:sp>
          <p:nvSpPr>
            <p:cNvPr name="TextBox 12" id="12"/>
            <p:cNvSpPr txBox="true"/>
            <p:nvPr/>
          </p:nvSpPr>
          <p:spPr>
            <a:xfrm rot="0">
              <a:off x="0" y="1530547"/>
              <a:ext cx="12853709" cy="1285875"/>
            </a:xfrm>
            <a:prstGeom prst="rect">
              <a:avLst/>
            </a:prstGeom>
          </p:spPr>
          <p:txBody>
            <a:bodyPr anchor="t" rtlCol="false" tIns="0" lIns="0" bIns="0" rIns="0">
              <a:spAutoFit/>
            </a:bodyPr>
            <a:lstStyle/>
            <a:p>
              <a:pPr algn="l">
                <a:lnSpc>
                  <a:spcPts val="3840"/>
                </a:lnSpc>
              </a:pPr>
              <a:r>
                <a:rPr lang="en-US" sz="3200">
                  <a:solidFill>
                    <a:srgbClr val="242424"/>
                  </a:solidFill>
                  <a:latin typeface="Muli Semi-Bold"/>
                </a:rPr>
                <a:t>Hồi quy tuyến tính bội là một trong những thuật toán cơ bản nhất.</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55277" y="555277"/>
            <a:ext cx="473802" cy="473044"/>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TextBox 4" id="4"/>
          <p:cNvSpPr txBox="true"/>
          <p:nvPr/>
        </p:nvSpPr>
        <p:spPr>
          <a:xfrm rot="0">
            <a:off x="2446256" y="590587"/>
            <a:ext cx="13458664" cy="876226"/>
          </a:xfrm>
          <a:prstGeom prst="rect">
            <a:avLst/>
          </a:prstGeom>
        </p:spPr>
        <p:txBody>
          <a:bodyPr anchor="t" rtlCol="false" tIns="0" lIns="0" bIns="0" rIns="0">
            <a:spAutoFit/>
          </a:bodyPr>
          <a:lstStyle/>
          <a:p>
            <a:pPr algn="ctr">
              <a:lnSpc>
                <a:spcPts val="6930"/>
              </a:lnSpc>
            </a:pPr>
            <a:r>
              <a:rPr lang="en-US" sz="5775">
                <a:solidFill>
                  <a:srgbClr val="31356E"/>
                </a:solidFill>
                <a:latin typeface="Muli Bold"/>
              </a:rPr>
              <a:t>HỒI QUY LOGISTIC</a:t>
            </a:r>
          </a:p>
        </p:txBody>
      </p:sp>
      <p:grpSp>
        <p:nvGrpSpPr>
          <p:cNvPr name="Group 5" id="5"/>
          <p:cNvGrpSpPr/>
          <p:nvPr/>
        </p:nvGrpSpPr>
        <p:grpSpPr>
          <a:xfrm rot="0">
            <a:off x="555277" y="9258679"/>
            <a:ext cx="473802" cy="473044"/>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7" id="7"/>
          <p:cNvGrpSpPr/>
          <p:nvPr/>
        </p:nvGrpSpPr>
        <p:grpSpPr>
          <a:xfrm rot="-5400000">
            <a:off x="17259300" y="9258679"/>
            <a:ext cx="473802" cy="473044"/>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9" id="9"/>
          <p:cNvGrpSpPr/>
          <p:nvPr/>
        </p:nvGrpSpPr>
        <p:grpSpPr>
          <a:xfrm rot="-10800000">
            <a:off x="17258921" y="555277"/>
            <a:ext cx="473802" cy="473044"/>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11" id="11"/>
          <p:cNvSpPr/>
          <p:nvPr/>
        </p:nvSpPr>
        <p:spPr>
          <a:xfrm flipH="false" flipV="false" rot="0">
            <a:off x="792178" y="1708600"/>
            <a:ext cx="8124990" cy="4787529"/>
          </a:xfrm>
          <a:custGeom>
            <a:avLst/>
            <a:gdLst/>
            <a:ahLst/>
            <a:cxnLst/>
            <a:rect r="r" b="b" t="t" l="l"/>
            <a:pathLst>
              <a:path h="4787529" w="8124990">
                <a:moveTo>
                  <a:pt x="0" y="0"/>
                </a:moveTo>
                <a:lnTo>
                  <a:pt x="8124990" y="0"/>
                </a:lnTo>
                <a:lnTo>
                  <a:pt x="8124990" y="4787529"/>
                </a:lnTo>
                <a:lnTo>
                  <a:pt x="0" y="4787529"/>
                </a:lnTo>
                <a:lnTo>
                  <a:pt x="0" y="0"/>
                </a:lnTo>
                <a:close/>
              </a:path>
            </a:pathLst>
          </a:custGeom>
          <a:blipFill>
            <a:blip r:embed="rId2"/>
            <a:stretch>
              <a:fillRect l="-19523" t="-12169" r="-19568" b="-10284"/>
            </a:stretch>
          </a:blipFill>
        </p:spPr>
      </p:sp>
      <p:sp>
        <p:nvSpPr>
          <p:cNvPr name="Freeform 12" id="12"/>
          <p:cNvSpPr/>
          <p:nvPr/>
        </p:nvSpPr>
        <p:spPr>
          <a:xfrm flipH="false" flipV="false" rot="0">
            <a:off x="8548896" y="1708600"/>
            <a:ext cx="3084383" cy="3084383"/>
          </a:xfrm>
          <a:custGeom>
            <a:avLst/>
            <a:gdLst/>
            <a:ahLst/>
            <a:cxnLst/>
            <a:rect r="r" b="b" t="t" l="l"/>
            <a:pathLst>
              <a:path h="3084383" w="3084383">
                <a:moveTo>
                  <a:pt x="0" y="0"/>
                </a:moveTo>
                <a:lnTo>
                  <a:pt x="3084383" y="0"/>
                </a:lnTo>
                <a:lnTo>
                  <a:pt x="3084383" y="3084383"/>
                </a:lnTo>
                <a:lnTo>
                  <a:pt x="0" y="3084383"/>
                </a:lnTo>
                <a:lnTo>
                  <a:pt x="0" y="0"/>
                </a:lnTo>
                <a:close/>
              </a:path>
            </a:pathLst>
          </a:custGeom>
          <a:blipFill>
            <a:blip r:embed="rId3"/>
            <a:stretch>
              <a:fillRect l="0" t="0" r="0" b="0"/>
            </a:stretch>
          </a:blipFill>
        </p:spPr>
      </p:sp>
      <p:grpSp>
        <p:nvGrpSpPr>
          <p:cNvPr name="Group 13" id="13"/>
          <p:cNvGrpSpPr/>
          <p:nvPr/>
        </p:nvGrpSpPr>
        <p:grpSpPr>
          <a:xfrm rot="0">
            <a:off x="4579207" y="7039054"/>
            <a:ext cx="8675921" cy="1472908"/>
            <a:chOff x="0" y="0"/>
            <a:chExt cx="11567895" cy="1963878"/>
          </a:xfrm>
        </p:grpSpPr>
        <p:sp>
          <p:nvSpPr>
            <p:cNvPr name="TextBox 14" id="14"/>
            <p:cNvSpPr txBox="true"/>
            <p:nvPr/>
          </p:nvSpPr>
          <p:spPr>
            <a:xfrm rot="0">
              <a:off x="0" y="9525"/>
              <a:ext cx="11567895" cy="574543"/>
            </a:xfrm>
            <a:prstGeom prst="rect">
              <a:avLst/>
            </a:prstGeom>
          </p:spPr>
          <p:txBody>
            <a:bodyPr anchor="t" rtlCol="false" tIns="0" lIns="0" bIns="0" rIns="0">
              <a:spAutoFit/>
            </a:bodyPr>
            <a:lstStyle/>
            <a:p>
              <a:pPr algn="ctr" marL="0" indent="0" lvl="0">
                <a:lnSpc>
                  <a:spcPts val="3480"/>
                </a:lnSpc>
                <a:spcBef>
                  <a:spcPct val="0"/>
                </a:spcBef>
              </a:pPr>
              <a:r>
                <a:rPr lang="en-US" sz="2900">
                  <a:solidFill>
                    <a:srgbClr val="31356E"/>
                  </a:solidFill>
                  <a:latin typeface="Muli Semi-Bold"/>
                </a:rPr>
                <a:t>Mô hình dự báo</a:t>
              </a:r>
            </a:p>
          </p:txBody>
        </p:sp>
        <p:sp>
          <p:nvSpPr>
            <p:cNvPr name="TextBox 15" id="15"/>
            <p:cNvSpPr txBox="true"/>
            <p:nvPr/>
          </p:nvSpPr>
          <p:spPr>
            <a:xfrm rot="0">
              <a:off x="0" y="879999"/>
              <a:ext cx="11567895" cy="1083879"/>
            </a:xfrm>
            <a:prstGeom prst="rect">
              <a:avLst/>
            </a:prstGeom>
          </p:spPr>
          <p:txBody>
            <a:bodyPr anchor="t" rtlCol="false" tIns="0" lIns="0" bIns="0" rIns="0">
              <a:spAutoFit/>
            </a:bodyPr>
            <a:lstStyle/>
            <a:p>
              <a:pPr algn="l">
                <a:lnSpc>
                  <a:spcPts val="3359"/>
                </a:lnSpc>
              </a:pPr>
              <a:r>
                <a:rPr lang="en-US" sz="2400">
                  <a:solidFill>
                    <a:srgbClr val="242424"/>
                  </a:solidFill>
                  <a:latin typeface="Muli"/>
                  <a:hlinkClick r:id="rId4" tooltip="https://docs.google.com/spreadsheets/d/1DUF2isFWsqVSYhbaACYtbgcLi_YjDqpE3GLQIVgkKQg/edit#gid=69851113"/>
                </a:rPr>
                <a:t> g(z) = 1/(</a:t>
              </a:r>
              <a:r>
                <a:rPr lang="en-US" sz="2400">
                  <a:solidFill>
                    <a:srgbClr val="242424"/>
                  </a:solidFill>
                  <a:latin typeface="Muli"/>
                  <a:hlinkClick r:id="rId5" tooltip="https://docs.google.com/spreadsheets/d/1DUF2isFWsqVSYhbaACYtbgcLi_YjDqpE3GLQIVgkKQg/edit#gid=69851113"/>
                </a:rPr>
                <a:t>1+</a:t>
              </a:r>
              <a:r>
                <a:rPr lang="en-US" sz="2400">
                  <a:solidFill>
                    <a:srgbClr val="242424"/>
                  </a:solidFill>
                  <a:latin typeface="Muli"/>
                </a:rPr>
                <a:t>exp(-z) được gọi là hàm sigmoid, hoặc nói chung gọi là hàm logistic.</a:t>
              </a:r>
            </a:p>
          </p:txBody>
        </p:sp>
      </p:grpSp>
      <p:sp>
        <p:nvSpPr>
          <p:cNvPr name="TextBox 16" id="16"/>
          <p:cNvSpPr txBox="true"/>
          <p:nvPr/>
        </p:nvSpPr>
        <p:spPr>
          <a:xfrm rot="0">
            <a:off x="11633279" y="2021576"/>
            <a:ext cx="5862543" cy="4361557"/>
          </a:xfrm>
          <a:prstGeom prst="rect">
            <a:avLst/>
          </a:prstGeom>
        </p:spPr>
        <p:txBody>
          <a:bodyPr anchor="t" rtlCol="false" tIns="0" lIns="0" bIns="0" rIns="0">
            <a:spAutoFit/>
          </a:bodyPr>
          <a:lstStyle/>
          <a:p>
            <a:pPr algn="just" marL="0" indent="0" lvl="0">
              <a:lnSpc>
                <a:spcPts val="3840"/>
              </a:lnSpc>
              <a:spcBef>
                <a:spcPct val="0"/>
              </a:spcBef>
            </a:pPr>
            <a:r>
              <a:rPr lang="en-US" sz="3200">
                <a:solidFill>
                  <a:srgbClr val="242424"/>
                </a:solidFill>
                <a:latin typeface="Muli Semi-Bold"/>
              </a:rPr>
              <a:t>Hồi quy logistic là một mô hình thống kê được sử dụng để mô hình hóa xác suất của một biến </a:t>
            </a:r>
            <a:r>
              <a:rPr lang="en-US" sz="3200">
                <a:solidFill>
                  <a:srgbClr val="242424"/>
                </a:solidFill>
                <a:latin typeface="Muli Semi-Bold"/>
              </a:rPr>
              <a:t>phụ thuộc nhị phân. Nó là sự lựa chọn phổ biến cho các bài toán phân loại nhị phân vì nó cho phép tính toán xác suất mà một quan sát cụ thể thuộc về một lớp nhất định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2776532" y="0"/>
            <a:ext cx="5511468" cy="5502650"/>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true" flipV="false" rot="0">
            <a:off x="0" y="6644402"/>
            <a:ext cx="3642598" cy="3642598"/>
          </a:xfrm>
          <a:custGeom>
            <a:avLst/>
            <a:gdLst/>
            <a:ahLst/>
            <a:cxnLst/>
            <a:rect r="r" b="b" t="t" l="l"/>
            <a:pathLst>
              <a:path h="3642598" w="3642598">
                <a:moveTo>
                  <a:pt x="3642598" y="0"/>
                </a:moveTo>
                <a:lnTo>
                  <a:pt x="0" y="0"/>
                </a:lnTo>
                <a:lnTo>
                  <a:pt x="0" y="3642598"/>
                </a:lnTo>
                <a:lnTo>
                  <a:pt x="3642598" y="3642598"/>
                </a:lnTo>
                <a:lnTo>
                  <a:pt x="3642598" y="0"/>
                </a:lnTo>
                <a:close/>
              </a:path>
            </a:pathLst>
          </a:custGeom>
          <a:blipFill>
            <a:blip r:embed="rId2"/>
            <a:stretch>
              <a:fillRect l="0" t="0" r="0" b="0"/>
            </a:stretch>
          </a:blipFill>
        </p:spPr>
      </p:sp>
      <p:sp>
        <p:nvSpPr>
          <p:cNvPr name="Freeform 5" id="5"/>
          <p:cNvSpPr/>
          <p:nvPr/>
        </p:nvSpPr>
        <p:spPr>
          <a:xfrm flipH="false" flipV="false" rot="0">
            <a:off x="12091112" y="4513886"/>
            <a:ext cx="5168188" cy="3439194"/>
          </a:xfrm>
          <a:custGeom>
            <a:avLst/>
            <a:gdLst/>
            <a:ahLst/>
            <a:cxnLst/>
            <a:rect r="r" b="b" t="t" l="l"/>
            <a:pathLst>
              <a:path h="3439194" w="5168188">
                <a:moveTo>
                  <a:pt x="0" y="0"/>
                </a:moveTo>
                <a:lnTo>
                  <a:pt x="5168188" y="0"/>
                </a:lnTo>
                <a:lnTo>
                  <a:pt x="5168188" y="3439195"/>
                </a:lnTo>
                <a:lnTo>
                  <a:pt x="0" y="3439195"/>
                </a:lnTo>
                <a:lnTo>
                  <a:pt x="0" y="0"/>
                </a:lnTo>
                <a:close/>
              </a:path>
            </a:pathLst>
          </a:custGeom>
          <a:blipFill>
            <a:blip r:embed="rId3"/>
            <a:stretch>
              <a:fillRect l="0" t="0" r="0" b="0"/>
            </a:stretch>
          </a:blipFill>
        </p:spPr>
      </p:sp>
      <p:sp>
        <p:nvSpPr>
          <p:cNvPr name="TextBox 6" id="6"/>
          <p:cNvSpPr txBox="true"/>
          <p:nvPr/>
        </p:nvSpPr>
        <p:spPr>
          <a:xfrm rot="0">
            <a:off x="1241059" y="1019175"/>
            <a:ext cx="11256268" cy="923826"/>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31356E"/>
                </a:solidFill>
                <a:latin typeface="Muli Bold"/>
              </a:rPr>
              <a:t>SUPPORT VECTOR MACHINE</a:t>
            </a:r>
          </a:p>
        </p:txBody>
      </p:sp>
      <p:sp>
        <p:nvSpPr>
          <p:cNvPr name="TextBox 7" id="7"/>
          <p:cNvSpPr txBox="true"/>
          <p:nvPr/>
        </p:nvSpPr>
        <p:spPr>
          <a:xfrm rot="0">
            <a:off x="1241059" y="2703700"/>
            <a:ext cx="7380494" cy="1810186"/>
          </a:xfrm>
          <a:prstGeom prst="rect">
            <a:avLst/>
          </a:prstGeom>
        </p:spPr>
        <p:txBody>
          <a:bodyPr anchor="t" rtlCol="false" tIns="0" lIns="0" bIns="0" rIns="0">
            <a:spAutoFit/>
          </a:bodyPr>
          <a:lstStyle/>
          <a:p>
            <a:pPr algn="just">
              <a:lnSpc>
                <a:spcPts val="3640"/>
              </a:lnSpc>
            </a:pPr>
            <a:r>
              <a:rPr lang="en-US" sz="2600">
                <a:solidFill>
                  <a:srgbClr val="31356E"/>
                </a:solidFill>
                <a:latin typeface="Muli"/>
              </a:rPr>
              <a:t>Support Vector Machine (SVMs) là các thuật toán học máy được sử dụng cho cả phân loại và </a:t>
            </a:r>
            <a:r>
              <a:rPr lang="en-US" sz="2600">
                <a:solidFill>
                  <a:srgbClr val="31356E"/>
                </a:solidFill>
                <a:latin typeface="Muli"/>
              </a:rPr>
              <a:t>hồi quy, rất hiệu quả khi xử lý các tập dữ liệu có số chiều lớn</a:t>
            </a:r>
          </a:p>
        </p:txBody>
      </p:sp>
      <p:sp>
        <p:nvSpPr>
          <p:cNvPr name="TextBox 8" id="8"/>
          <p:cNvSpPr txBox="true"/>
          <p:nvPr/>
        </p:nvSpPr>
        <p:spPr>
          <a:xfrm rot="0">
            <a:off x="3223191" y="4513886"/>
            <a:ext cx="8202070" cy="1952129"/>
          </a:xfrm>
          <a:prstGeom prst="rect">
            <a:avLst/>
          </a:prstGeom>
        </p:spPr>
        <p:txBody>
          <a:bodyPr anchor="t" rtlCol="false" tIns="0" lIns="0" bIns="0" rIns="0">
            <a:spAutoFit/>
          </a:bodyPr>
          <a:lstStyle/>
          <a:p>
            <a:pPr algn="just">
              <a:lnSpc>
                <a:spcPts val="3120"/>
              </a:lnSpc>
              <a:spcBef>
                <a:spcPct val="0"/>
              </a:spcBef>
            </a:pPr>
            <a:r>
              <a:rPr lang="en-US" sz="2600">
                <a:solidFill>
                  <a:srgbClr val="31356E"/>
                </a:solidFill>
                <a:latin typeface="Muli"/>
              </a:rPr>
              <a:t>SVM</a:t>
            </a:r>
            <a:r>
              <a:rPr lang="en-US" sz="2600">
                <a:solidFill>
                  <a:srgbClr val="31356E"/>
                </a:solidFill>
                <a:latin typeface="Muli"/>
              </a:rPr>
              <a:t> là bài toán đi tìm mặt phân cách sao cho margin tìm được là lớn nhất, đồng nghĩa với việc các điểm dữ liệu an toàn nhất so với mặt phân cách. Bài toán tối ưu trong SVM là một bài toán lồi với hàm mục tiêu là stricly convex, nghiệm của bài toán này là duy nhất.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Freeform 2" id="2"/>
          <p:cNvSpPr/>
          <p:nvPr/>
        </p:nvSpPr>
        <p:spPr>
          <a:xfrm flipH="false" flipV="false" rot="0">
            <a:off x="12697548" y="0"/>
            <a:ext cx="5590452" cy="10287000"/>
          </a:xfrm>
          <a:custGeom>
            <a:avLst/>
            <a:gdLst/>
            <a:ahLst/>
            <a:cxnLst/>
            <a:rect r="r" b="b" t="t" l="l"/>
            <a:pathLst>
              <a:path h="10287000" w="5590452">
                <a:moveTo>
                  <a:pt x="0" y="0"/>
                </a:moveTo>
                <a:lnTo>
                  <a:pt x="5590452" y="0"/>
                </a:lnTo>
                <a:lnTo>
                  <a:pt x="5590452" y="10287000"/>
                </a:lnTo>
                <a:lnTo>
                  <a:pt x="0" y="10287000"/>
                </a:lnTo>
                <a:lnTo>
                  <a:pt x="0" y="0"/>
                </a:lnTo>
                <a:close/>
              </a:path>
            </a:pathLst>
          </a:custGeom>
          <a:blipFill>
            <a:blip r:embed="rId2"/>
            <a:stretch>
              <a:fillRect l="-88093" t="0" r="-88093" b="0"/>
            </a:stretch>
          </a:blipFill>
        </p:spPr>
      </p:sp>
      <p:sp>
        <p:nvSpPr>
          <p:cNvPr name="AutoShape 3" id="3"/>
          <p:cNvSpPr/>
          <p:nvPr/>
        </p:nvSpPr>
        <p:spPr>
          <a:xfrm rot="7186307">
            <a:off x="-2955790" y="-4263428"/>
            <a:ext cx="18822226" cy="15081846"/>
          </a:xfrm>
          <a:prstGeom prst="rect">
            <a:avLst/>
          </a:prstGeom>
          <a:solidFill>
            <a:srgbClr val="FFFFFF"/>
          </a:solidFill>
        </p:spPr>
      </p:sp>
      <p:grpSp>
        <p:nvGrpSpPr>
          <p:cNvPr name="Group 4" id="4"/>
          <p:cNvGrpSpPr>
            <a:grpSpLocks noChangeAspect="true"/>
          </p:cNvGrpSpPr>
          <p:nvPr/>
        </p:nvGrpSpPr>
        <p:grpSpPr>
          <a:xfrm rot="0">
            <a:off x="11128070" y="7568663"/>
            <a:ext cx="3138957" cy="2718337"/>
            <a:chOff x="0" y="0"/>
            <a:chExt cx="6350000" cy="5499100"/>
          </a:xfrm>
        </p:grpSpPr>
        <p:sp>
          <p:nvSpPr>
            <p:cNvPr name="Freeform 5" id="5"/>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Freeform 6" id="6"/>
          <p:cNvSpPr/>
          <p:nvPr/>
        </p:nvSpPr>
        <p:spPr>
          <a:xfrm flipH="false" flipV="false" rot="0">
            <a:off x="-536654" y="6927539"/>
            <a:ext cx="3130708" cy="3629664"/>
          </a:xfrm>
          <a:custGeom>
            <a:avLst/>
            <a:gdLst/>
            <a:ahLst/>
            <a:cxnLst/>
            <a:rect r="r" b="b" t="t" l="l"/>
            <a:pathLst>
              <a:path h="3629664" w="3130708">
                <a:moveTo>
                  <a:pt x="0" y="0"/>
                </a:moveTo>
                <a:lnTo>
                  <a:pt x="3130708" y="0"/>
                </a:lnTo>
                <a:lnTo>
                  <a:pt x="3130708" y="3629665"/>
                </a:lnTo>
                <a:lnTo>
                  <a:pt x="0" y="3629665"/>
                </a:lnTo>
                <a:lnTo>
                  <a:pt x="0" y="0"/>
                </a:lnTo>
                <a:close/>
              </a:path>
            </a:pathLst>
          </a:custGeom>
          <a:blipFill>
            <a:blip r:embed="rId3"/>
            <a:stretch>
              <a:fillRect l="0" t="0" r="0" b="0"/>
            </a:stretch>
          </a:blipFill>
        </p:spPr>
      </p:sp>
      <p:grpSp>
        <p:nvGrpSpPr>
          <p:cNvPr name="Group 7" id="7"/>
          <p:cNvGrpSpPr/>
          <p:nvPr/>
        </p:nvGrpSpPr>
        <p:grpSpPr>
          <a:xfrm rot="0">
            <a:off x="1388650" y="3573196"/>
            <a:ext cx="6820547" cy="3140608"/>
            <a:chOff x="0" y="0"/>
            <a:chExt cx="9094062" cy="4187478"/>
          </a:xfrm>
        </p:grpSpPr>
        <p:sp>
          <p:nvSpPr>
            <p:cNvPr name="TextBox 8" id="8"/>
            <p:cNvSpPr txBox="true"/>
            <p:nvPr/>
          </p:nvSpPr>
          <p:spPr>
            <a:xfrm rot="0">
              <a:off x="0" y="9525"/>
              <a:ext cx="9094062" cy="1742678"/>
            </a:xfrm>
            <a:prstGeom prst="rect">
              <a:avLst/>
            </a:prstGeom>
          </p:spPr>
          <p:txBody>
            <a:bodyPr anchor="t" rtlCol="false" tIns="0" lIns="0" bIns="0" rIns="0">
              <a:spAutoFit/>
            </a:bodyPr>
            <a:lstStyle/>
            <a:p>
              <a:pPr algn="just" marL="0" indent="0" lvl="0">
                <a:lnSpc>
                  <a:spcPts val="3480"/>
                </a:lnSpc>
                <a:spcBef>
                  <a:spcPct val="0"/>
                </a:spcBef>
              </a:pPr>
              <a:r>
                <a:rPr lang="en-US" sz="2900">
                  <a:solidFill>
                    <a:srgbClr val="31356E"/>
                  </a:solidFill>
                  <a:latin typeface="Muli Semi-Bold"/>
                </a:rPr>
                <a:t>Không có dữ liệu có sẵn, trên internet một cách đầy đủ. Dẫn tới khó khăn trong việc xây dựng mô hình</a:t>
              </a:r>
            </a:p>
          </p:txBody>
        </p:sp>
        <p:sp>
          <p:nvSpPr>
            <p:cNvPr name="TextBox 9" id="9"/>
            <p:cNvSpPr txBox="true"/>
            <p:nvPr/>
          </p:nvSpPr>
          <p:spPr>
            <a:xfrm rot="0">
              <a:off x="0" y="2689513"/>
              <a:ext cx="9094062" cy="1497965"/>
            </a:xfrm>
            <a:prstGeom prst="rect">
              <a:avLst/>
            </a:prstGeom>
          </p:spPr>
          <p:txBody>
            <a:bodyPr anchor="t" rtlCol="false" tIns="0" lIns="0" bIns="0" rIns="0">
              <a:spAutoFit/>
            </a:bodyPr>
            <a:lstStyle/>
            <a:p>
              <a:pPr algn="just">
                <a:lnSpc>
                  <a:spcPts val="3045"/>
                </a:lnSpc>
              </a:pPr>
              <a:r>
                <a:rPr lang="en-US" sz="2175">
                  <a:solidFill>
                    <a:srgbClr val="242424"/>
                  </a:solidFill>
                  <a:latin typeface="Muli"/>
                </a:rPr>
                <a:t>Dữ liệu trong dự án được lấy thông qua API từ Riot Game thông qua trang web Riot For developer https://developer.riotgames.com</a:t>
              </a:r>
            </a:p>
          </p:txBody>
        </p:sp>
      </p:grpSp>
      <p:sp>
        <p:nvSpPr>
          <p:cNvPr name="TextBox 10" id="10"/>
          <p:cNvSpPr txBox="true"/>
          <p:nvPr/>
        </p:nvSpPr>
        <p:spPr>
          <a:xfrm rot="0">
            <a:off x="1388650" y="1621594"/>
            <a:ext cx="11623905" cy="1085825"/>
          </a:xfrm>
          <a:prstGeom prst="rect">
            <a:avLst/>
          </a:prstGeom>
        </p:spPr>
        <p:txBody>
          <a:bodyPr anchor="t" rtlCol="false" tIns="0" lIns="0" bIns="0" rIns="0">
            <a:spAutoFit/>
          </a:bodyPr>
          <a:lstStyle/>
          <a:p>
            <a:pPr algn="l">
              <a:lnSpc>
                <a:spcPts val="8610"/>
              </a:lnSpc>
            </a:pPr>
            <a:r>
              <a:rPr lang="en-US" sz="7175">
                <a:solidFill>
                  <a:srgbClr val="31356E"/>
                </a:solidFill>
                <a:latin typeface="Muli Bold"/>
              </a:rPr>
              <a:t>BỘ DỮ LIỆU MÔ HÌNH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12571" y="6495396"/>
            <a:ext cx="4356861" cy="2876907"/>
            <a:chOff x="0" y="0"/>
            <a:chExt cx="5809148" cy="3835875"/>
          </a:xfrm>
        </p:grpSpPr>
        <p:sp>
          <p:nvSpPr>
            <p:cNvPr name="TextBox 3" id="3"/>
            <p:cNvSpPr txBox="true"/>
            <p:nvPr/>
          </p:nvSpPr>
          <p:spPr>
            <a:xfrm rot="0">
              <a:off x="0" y="9525"/>
              <a:ext cx="5809148" cy="1285610"/>
            </a:xfrm>
            <a:prstGeom prst="rect">
              <a:avLst/>
            </a:prstGeom>
          </p:spPr>
          <p:txBody>
            <a:bodyPr anchor="t" rtlCol="false" tIns="0" lIns="0" bIns="0" rIns="0">
              <a:spAutoFit/>
            </a:bodyPr>
            <a:lstStyle/>
            <a:p>
              <a:pPr algn="ctr">
                <a:lnSpc>
                  <a:spcPts val="3840"/>
                </a:lnSpc>
              </a:pPr>
              <a:r>
                <a:rPr lang="en-US" sz="3200">
                  <a:solidFill>
                    <a:srgbClr val="31356E"/>
                  </a:solidFill>
                  <a:latin typeface="Muli Semi-Bold"/>
                </a:rPr>
                <a:t>Chia nhỏ dữ liệu để xử lý dễ dàng hơn</a:t>
              </a:r>
            </a:p>
          </p:txBody>
        </p:sp>
        <p:sp>
          <p:nvSpPr>
            <p:cNvPr name="TextBox 4" id="4"/>
            <p:cNvSpPr txBox="true"/>
            <p:nvPr/>
          </p:nvSpPr>
          <p:spPr>
            <a:xfrm rot="0">
              <a:off x="0" y="1580488"/>
              <a:ext cx="5809148" cy="1948048"/>
            </a:xfrm>
            <a:prstGeom prst="rect">
              <a:avLst/>
            </a:prstGeom>
          </p:spPr>
          <p:txBody>
            <a:bodyPr anchor="t" rtlCol="false" tIns="0" lIns="0" bIns="0" rIns="0">
              <a:spAutoFit/>
            </a:bodyPr>
            <a:lstStyle/>
            <a:p>
              <a:pPr algn="ctr">
                <a:lnSpc>
                  <a:spcPts val="2940"/>
                </a:lnSpc>
              </a:pPr>
              <a:r>
                <a:rPr lang="en-US" sz="2100">
                  <a:solidFill>
                    <a:srgbClr val="242424"/>
                  </a:solidFill>
                  <a:latin typeface="Muli"/>
                </a:rPr>
                <a:t>Lượng dữ liệu lớn cùng nhiều trường thông tin khác nhau. Nếu gom vào xử lí sẽ rất tốn thời gian và tài nguyên.</a:t>
              </a:r>
            </a:p>
          </p:txBody>
        </p:sp>
      </p:grpSp>
      <p:grpSp>
        <p:nvGrpSpPr>
          <p:cNvPr name="Group 5" id="5"/>
          <p:cNvGrpSpPr/>
          <p:nvPr/>
        </p:nvGrpSpPr>
        <p:grpSpPr>
          <a:xfrm rot="5400000">
            <a:off x="-1488" y="1488"/>
            <a:ext cx="1859770" cy="1856795"/>
            <a:chOff x="0" y="0"/>
            <a:chExt cx="6350000" cy="6339840"/>
          </a:xfrm>
        </p:grpSpPr>
        <p:sp>
          <p:nvSpPr>
            <p:cNvPr name="Freeform 6" id="6"/>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7" id="7"/>
          <p:cNvGrpSpPr/>
          <p:nvPr/>
        </p:nvGrpSpPr>
        <p:grpSpPr>
          <a:xfrm rot="-5400000">
            <a:off x="16429717" y="8428717"/>
            <a:ext cx="1859770" cy="1856795"/>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9" id="9"/>
          <p:cNvGrpSpPr>
            <a:grpSpLocks noChangeAspect="true"/>
          </p:cNvGrpSpPr>
          <p:nvPr/>
        </p:nvGrpSpPr>
        <p:grpSpPr>
          <a:xfrm rot="0">
            <a:off x="1318567" y="3022514"/>
            <a:ext cx="4356861" cy="2810175"/>
            <a:chOff x="0" y="0"/>
            <a:chExt cx="6350000" cy="4095750"/>
          </a:xfrm>
        </p:grpSpPr>
        <p:sp>
          <p:nvSpPr>
            <p:cNvPr name="Freeform 10" id="10"/>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2"/>
              <a:stretch>
                <a:fillRect l="0" t="0" r="-27489" b="0"/>
              </a:stretch>
            </a:blipFill>
          </p:spPr>
        </p:sp>
        <p:sp>
          <p:nvSpPr>
            <p:cNvPr name="Freeform 11" id="11"/>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ACEE1"/>
            </a:solidFill>
          </p:spPr>
        </p:sp>
        <p:sp>
          <p:nvSpPr>
            <p:cNvPr name="Freeform 12" id="12"/>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6466AF"/>
            </a:solidFill>
          </p:spPr>
        </p:sp>
      </p:grpSp>
      <p:grpSp>
        <p:nvGrpSpPr>
          <p:cNvPr name="Group 13" id="13"/>
          <p:cNvGrpSpPr>
            <a:grpSpLocks noChangeAspect="true"/>
          </p:cNvGrpSpPr>
          <p:nvPr/>
        </p:nvGrpSpPr>
        <p:grpSpPr>
          <a:xfrm rot="0">
            <a:off x="6965569" y="3022514"/>
            <a:ext cx="4356861" cy="2810175"/>
            <a:chOff x="0" y="0"/>
            <a:chExt cx="6350000" cy="4095750"/>
          </a:xfrm>
        </p:grpSpPr>
        <p:sp>
          <p:nvSpPr>
            <p:cNvPr name="Freeform 14" id="14"/>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3"/>
              <a:stretch>
                <a:fillRect l="0" t="0" r="0" b="-36127"/>
              </a:stretch>
            </a:blipFill>
          </p:spPr>
        </p:sp>
        <p:sp>
          <p:nvSpPr>
            <p:cNvPr name="Freeform 15" id="15"/>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ACEE1"/>
            </a:solidFill>
          </p:spPr>
        </p:sp>
        <p:sp>
          <p:nvSpPr>
            <p:cNvPr name="Freeform 16" id="16"/>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6466AF"/>
            </a:solidFill>
          </p:spPr>
        </p:sp>
      </p:grpSp>
      <p:grpSp>
        <p:nvGrpSpPr>
          <p:cNvPr name="Group 17" id="17"/>
          <p:cNvGrpSpPr>
            <a:grpSpLocks noChangeAspect="true"/>
          </p:cNvGrpSpPr>
          <p:nvPr/>
        </p:nvGrpSpPr>
        <p:grpSpPr>
          <a:xfrm rot="0">
            <a:off x="12612571" y="3022514"/>
            <a:ext cx="4356861" cy="2810175"/>
            <a:chOff x="0" y="0"/>
            <a:chExt cx="6350000" cy="4095750"/>
          </a:xfrm>
        </p:grpSpPr>
        <p:sp>
          <p:nvSpPr>
            <p:cNvPr name="Freeform 18" id="18"/>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4"/>
              <a:stretch>
                <a:fillRect l="0" t="0" r="-19493" b="0"/>
              </a:stretch>
            </a:blipFill>
          </p:spPr>
        </p:sp>
        <p:sp>
          <p:nvSpPr>
            <p:cNvPr name="Freeform 19" id="19"/>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ACEE1"/>
            </a:solidFill>
          </p:spPr>
        </p:sp>
        <p:sp>
          <p:nvSpPr>
            <p:cNvPr name="Freeform 20" id="20"/>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6466AF"/>
            </a:solidFill>
          </p:spPr>
        </p:sp>
      </p:grpSp>
      <p:grpSp>
        <p:nvGrpSpPr>
          <p:cNvPr name="Group 21" id="21"/>
          <p:cNvGrpSpPr/>
          <p:nvPr/>
        </p:nvGrpSpPr>
        <p:grpSpPr>
          <a:xfrm rot="0">
            <a:off x="1318567" y="6495396"/>
            <a:ext cx="4356861" cy="3248357"/>
            <a:chOff x="0" y="0"/>
            <a:chExt cx="5809148" cy="4331142"/>
          </a:xfrm>
        </p:grpSpPr>
        <p:sp>
          <p:nvSpPr>
            <p:cNvPr name="TextBox 22" id="22"/>
            <p:cNvSpPr txBox="true"/>
            <p:nvPr/>
          </p:nvSpPr>
          <p:spPr>
            <a:xfrm rot="0">
              <a:off x="0" y="9525"/>
              <a:ext cx="5809148" cy="1285610"/>
            </a:xfrm>
            <a:prstGeom prst="rect">
              <a:avLst/>
            </a:prstGeom>
          </p:spPr>
          <p:txBody>
            <a:bodyPr anchor="t" rtlCol="false" tIns="0" lIns="0" bIns="0" rIns="0">
              <a:spAutoFit/>
            </a:bodyPr>
            <a:lstStyle/>
            <a:p>
              <a:pPr algn="ctr">
                <a:lnSpc>
                  <a:spcPts val="3840"/>
                </a:lnSpc>
              </a:pPr>
              <a:r>
                <a:rPr lang="en-US" sz="3200">
                  <a:solidFill>
                    <a:srgbClr val="31356E"/>
                  </a:solidFill>
                  <a:latin typeface="Muli Semi-Bold"/>
                </a:rPr>
                <a:t> Loại bỏ dữ liệu không cần thiết</a:t>
              </a:r>
            </a:p>
          </p:txBody>
        </p:sp>
        <p:sp>
          <p:nvSpPr>
            <p:cNvPr name="TextBox 23" id="23"/>
            <p:cNvSpPr txBox="true"/>
            <p:nvPr/>
          </p:nvSpPr>
          <p:spPr>
            <a:xfrm rot="0">
              <a:off x="0" y="1580488"/>
              <a:ext cx="5809148" cy="2443315"/>
            </a:xfrm>
            <a:prstGeom prst="rect">
              <a:avLst/>
            </a:prstGeom>
          </p:spPr>
          <p:txBody>
            <a:bodyPr anchor="t" rtlCol="false" tIns="0" lIns="0" bIns="0" rIns="0">
              <a:spAutoFit/>
            </a:bodyPr>
            <a:lstStyle/>
            <a:p>
              <a:pPr algn="ctr">
                <a:lnSpc>
                  <a:spcPts val="2940"/>
                </a:lnSpc>
              </a:pPr>
              <a:r>
                <a:rPr lang="en-US" sz="2100">
                  <a:solidFill>
                    <a:srgbClr val="242424"/>
                  </a:solidFill>
                  <a:latin typeface="Muli"/>
                  <a:hlinkClick r:id="rId5" tooltip="https://docs.google.com/spreadsheets/d/1DUF2isFWsqVSYhbaACYtbgcLi_YjDqpE3GLQIVgkKQg/edit#gid=69851113"/>
                </a:rPr>
                <a:t>Loại bỏ các trường thông tin không liên quan hoặc trùng lặp, chẳng hạn như những trường </a:t>
              </a:r>
              <a:r>
                <a:rPr lang="en-US" sz="2100">
                  <a:solidFill>
                    <a:srgbClr val="242424"/>
                  </a:solidFill>
                  <a:latin typeface="Muli"/>
                  <a:hlinkClick r:id="rId6" tooltip="https://docs.google.com/spreadsheets/d/1DUF2isFWsqVSYhbaACYtbgcLi_YjDqpE3GLQIVgkKQg/edit#gid=69851113"/>
                </a:rPr>
                <a:t>chỉ chứa giá trị rỗng hoặc các ID không cần thiết cho phân tích</a:t>
              </a:r>
              <a:r>
                <a:rPr lang="en-US" sz="2100">
                  <a:solidFill>
                    <a:srgbClr val="242424"/>
                  </a:solidFill>
                  <a:latin typeface="Muli"/>
                </a:rPr>
                <a:t>.</a:t>
              </a:r>
            </a:p>
          </p:txBody>
        </p:sp>
      </p:grpSp>
      <p:grpSp>
        <p:nvGrpSpPr>
          <p:cNvPr name="Group 24" id="24"/>
          <p:cNvGrpSpPr/>
          <p:nvPr/>
        </p:nvGrpSpPr>
        <p:grpSpPr>
          <a:xfrm rot="0">
            <a:off x="6965569" y="6495396"/>
            <a:ext cx="4607765" cy="2391231"/>
            <a:chOff x="0" y="0"/>
            <a:chExt cx="6143686" cy="3188308"/>
          </a:xfrm>
        </p:grpSpPr>
        <p:sp>
          <p:nvSpPr>
            <p:cNvPr name="TextBox 25" id="25"/>
            <p:cNvSpPr txBox="true"/>
            <p:nvPr/>
          </p:nvSpPr>
          <p:spPr>
            <a:xfrm rot="0">
              <a:off x="0" y="9525"/>
              <a:ext cx="6143686" cy="638043"/>
            </a:xfrm>
            <a:prstGeom prst="rect">
              <a:avLst/>
            </a:prstGeom>
          </p:spPr>
          <p:txBody>
            <a:bodyPr anchor="t" rtlCol="false" tIns="0" lIns="0" bIns="0" rIns="0">
              <a:spAutoFit/>
            </a:bodyPr>
            <a:lstStyle/>
            <a:p>
              <a:pPr algn="ctr">
                <a:lnSpc>
                  <a:spcPts val="3840"/>
                </a:lnSpc>
              </a:pPr>
              <a:r>
                <a:rPr lang="en-US" sz="3200">
                  <a:solidFill>
                    <a:srgbClr val="31356E"/>
                  </a:solidFill>
                  <a:latin typeface="Muli Semi-Bold"/>
                </a:rPr>
                <a:t>Định dạng lại các giá trị</a:t>
              </a:r>
            </a:p>
          </p:txBody>
        </p:sp>
        <p:sp>
          <p:nvSpPr>
            <p:cNvPr name="TextBox 26" id="26"/>
            <p:cNvSpPr txBox="true"/>
            <p:nvPr/>
          </p:nvSpPr>
          <p:spPr>
            <a:xfrm rot="0">
              <a:off x="0" y="932920"/>
              <a:ext cx="6143686" cy="1948048"/>
            </a:xfrm>
            <a:prstGeom prst="rect">
              <a:avLst/>
            </a:prstGeom>
          </p:spPr>
          <p:txBody>
            <a:bodyPr anchor="t" rtlCol="false" tIns="0" lIns="0" bIns="0" rIns="0">
              <a:spAutoFit/>
            </a:bodyPr>
            <a:lstStyle/>
            <a:p>
              <a:pPr algn="ctr">
                <a:lnSpc>
                  <a:spcPts val="2940"/>
                </a:lnSpc>
              </a:pPr>
              <a:r>
                <a:rPr lang="en-US" sz="2100">
                  <a:solidFill>
                    <a:srgbClr val="242424"/>
                  </a:solidFill>
                  <a:latin typeface="Muli"/>
                  <a:hlinkClick r:id="rId7" tooltip="https://docs.google.com/spreadsheets/d/1DUF2isFWsqVSYhbaACYtbgcLi_YjDqpE3GLQIVgkKQg/edit#gid=69851113"/>
                </a:rPr>
                <a:t>Dữ liệu thu thập từ API thường chứa các định dạng không đồng nhất; ví dụ, tên augments </a:t>
              </a:r>
              <a:r>
                <a:rPr lang="en-US" sz="2100">
                  <a:solidFill>
                    <a:srgbClr val="242424"/>
                  </a:solidFill>
                  <a:latin typeface="Muli"/>
                  <a:hlinkClick r:id="rId8" tooltip="https://docs.google.com/spreadsheets/d/1DUF2isFWsqVSYhbaACYtbgcLi_YjDqpE3GLQIVgkKQg/edit#gid=69851113"/>
                </a:rPr>
                <a:t>có thể chứa dấu gạch dưới hoặc các ký tự đặc biệt.</a:t>
              </a:r>
            </a:p>
          </p:txBody>
        </p:sp>
      </p:grpSp>
      <p:grpSp>
        <p:nvGrpSpPr>
          <p:cNvPr name="Group 27" id="27"/>
          <p:cNvGrpSpPr/>
          <p:nvPr/>
        </p:nvGrpSpPr>
        <p:grpSpPr>
          <a:xfrm rot="0">
            <a:off x="2280669" y="1028700"/>
            <a:ext cx="13726662" cy="1597768"/>
            <a:chOff x="0" y="0"/>
            <a:chExt cx="18302216" cy="2130357"/>
          </a:xfrm>
        </p:grpSpPr>
        <p:sp>
          <p:nvSpPr>
            <p:cNvPr name="TextBox 28" id="28"/>
            <p:cNvSpPr txBox="true"/>
            <p:nvPr/>
          </p:nvSpPr>
          <p:spPr>
            <a:xfrm rot="0">
              <a:off x="0" y="-9525"/>
              <a:ext cx="18302216" cy="1228593"/>
            </a:xfrm>
            <a:prstGeom prst="rect">
              <a:avLst/>
            </a:prstGeom>
          </p:spPr>
          <p:txBody>
            <a:bodyPr anchor="t" rtlCol="false" tIns="0" lIns="0" bIns="0" rIns="0">
              <a:spAutoFit/>
            </a:bodyPr>
            <a:lstStyle/>
            <a:p>
              <a:pPr algn="ctr">
                <a:lnSpc>
                  <a:spcPts val="7200"/>
                </a:lnSpc>
              </a:pPr>
              <a:r>
                <a:rPr lang="en-US" sz="6000">
                  <a:solidFill>
                    <a:srgbClr val="31356E"/>
                  </a:solidFill>
                  <a:latin typeface="Muli"/>
                </a:rPr>
                <a:t>Tiền xử lý dữ liệu</a:t>
              </a:r>
            </a:p>
          </p:txBody>
        </p:sp>
        <p:sp>
          <p:nvSpPr>
            <p:cNvPr name="TextBox 29" id="29"/>
            <p:cNvSpPr txBox="true"/>
            <p:nvPr/>
          </p:nvSpPr>
          <p:spPr>
            <a:xfrm rot="0">
              <a:off x="0" y="1463740"/>
              <a:ext cx="18302216" cy="666618"/>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242424"/>
                  </a:solidFill>
                  <a:latin typeface="Muli"/>
                  <a:hlinkClick r:id="rId9" tooltip="https://docs.google.com/spreadsheets/d/1DUF2isFWsqVSYhbaACYtbgcLi_YjDqpE3GLQIVgkKQg/edit#gid=69851113"/>
                </a:rPr>
                <a:t>Sau khi đã có dữ liệu dưới dạng csv, bước tiếp theo là làm </a:t>
              </a:r>
              <a:r>
                <a:rPr lang="en-US" sz="3000">
                  <a:solidFill>
                    <a:srgbClr val="242424"/>
                  </a:solidFill>
                  <a:latin typeface="Muli"/>
                  <a:hlinkClick r:id="rId10" tooltip="https://docs.google.com/spreadsheets/d/1DUF2isFWsqVSYhbaACYtbgcLi_YjDqpE3GLQIVgkKQg/edit#gid=69851113"/>
                </a:rPr>
                <a:t>sạch dữ liệu</a:t>
              </a:r>
              <a:r>
                <a:rPr lang="en-US" sz="3000">
                  <a:solidFill>
                    <a:srgbClr val="242424"/>
                  </a:solidFill>
                  <a:latin typeface="Muli"/>
                </a:rPr>
                <a:t>.</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AutoShape 2" id="2"/>
          <p:cNvSpPr/>
          <p:nvPr/>
        </p:nvSpPr>
        <p:spPr>
          <a:xfrm rot="-1752000">
            <a:off x="-4357435" y="-6044728"/>
            <a:ext cx="21068706" cy="11951850"/>
          </a:xfrm>
          <a:prstGeom prst="rect">
            <a:avLst/>
          </a:prstGeom>
          <a:solidFill>
            <a:srgbClr val="FFFFFF"/>
          </a:solidFill>
        </p:spPr>
      </p:sp>
      <p:sp>
        <p:nvSpPr>
          <p:cNvPr name="Freeform 3" id="3"/>
          <p:cNvSpPr/>
          <p:nvPr/>
        </p:nvSpPr>
        <p:spPr>
          <a:xfrm flipH="false" flipV="false" rot="0">
            <a:off x="14812711" y="1028700"/>
            <a:ext cx="3130708" cy="3629664"/>
          </a:xfrm>
          <a:custGeom>
            <a:avLst/>
            <a:gdLst/>
            <a:ahLst/>
            <a:cxnLst/>
            <a:rect r="r" b="b" t="t" l="l"/>
            <a:pathLst>
              <a:path h="3629664" w="3130708">
                <a:moveTo>
                  <a:pt x="0" y="0"/>
                </a:moveTo>
                <a:lnTo>
                  <a:pt x="3130707" y="0"/>
                </a:lnTo>
                <a:lnTo>
                  <a:pt x="3130707" y="3629664"/>
                </a:lnTo>
                <a:lnTo>
                  <a:pt x="0" y="3629664"/>
                </a:lnTo>
                <a:lnTo>
                  <a:pt x="0" y="0"/>
                </a:lnTo>
                <a:close/>
              </a:path>
            </a:pathLst>
          </a:custGeom>
          <a:blipFill>
            <a:blip r:embed="rId2"/>
            <a:stretch>
              <a:fillRect l="0" t="0" r="0" b="0"/>
            </a:stretch>
          </a:blipFill>
        </p:spPr>
      </p:sp>
      <p:grpSp>
        <p:nvGrpSpPr>
          <p:cNvPr name="Group 4" id="4"/>
          <p:cNvGrpSpPr>
            <a:grpSpLocks noChangeAspect="true"/>
          </p:cNvGrpSpPr>
          <p:nvPr/>
        </p:nvGrpSpPr>
        <p:grpSpPr>
          <a:xfrm rot="0">
            <a:off x="9901621" y="4790122"/>
            <a:ext cx="7357679" cy="4745703"/>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3"/>
              <a:stretch>
                <a:fillRect l="0" t="0" r="-36816" b="0"/>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ACEE1"/>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6466AF"/>
            </a:solidFill>
          </p:spPr>
        </p:sp>
      </p:grpSp>
      <p:sp>
        <p:nvSpPr>
          <p:cNvPr name="TextBox 8" id="8"/>
          <p:cNvSpPr txBox="true"/>
          <p:nvPr/>
        </p:nvSpPr>
        <p:spPr>
          <a:xfrm rot="0">
            <a:off x="487801" y="3012365"/>
            <a:ext cx="6820547" cy="1304627"/>
          </a:xfrm>
          <a:prstGeom prst="rect">
            <a:avLst/>
          </a:prstGeom>
        </p:spPr>
        <p:txBody>
          <a:bodyPr anchor="t" rtlCol="false" tIns="0" lIns="0" bIns="0" rIns="0">
            <a:spAutoFit/>
          </a:bodyPr>
          <a:lstStyle/>
          <a:p>
            <a:pPr algn="just" marL="0" indent="0" lvl="0">
              <a:lnSpc>
                <a:spcPts val="3480"/>
              </a:lnSpc>
              <a:spcBef>
                <a:spcPct val="0"/>
              </a:spcBef>
            </a:pPr>
            <a:r>
              <a:rPr lang="en-US" sz="2900">
                <a:solidFill>
                  <a:srgbClr val="31356E"/>
                </a:solidFill>
                <a:latin typeface="Muli Semi-Bold"/>
              </a:rPr>
              <a:t>Đọc dữ liệu từ các file dữ liệu phụ trợ và tạo ánh xạ từ id thành dạng tên chuẩn và ánh xạ từ tên đến bậc</a:t>
            </a:r>
          </a:p>
        </p:txBody>
      </p:sp>
      <p:sp>
        <p:nvSpPr>
          <p:cNvPr name="TextBox 9" id="9"/>
          <p:cNvSpPr txBox="true"/>
          <p:nvPr/>
        </p:nvSpPr>
        <p:spPr>
          <a:xfrm rot="0">
            <a:off x="487801" y="4742497"/>
            <a:ext cx="6820547" cy="754380"/>
          </a:xfrm>
          <a:prstGeom prst="rect">
            <a:avLst/>
          </a:prstGeom>
        </p:spPr>
        <p:txBody>
          <a:bodyPr anchor="t" rtlCol="false" tIns="0" lIns="0" bIns="0" rIns="0">
            <a:spAutoFit/>
          </a:bodyPr>
          <a:lstStyle/>
          <a:p>
            <a:pPr algn="just">
              <a:lnSpc>
                <a:spcPts val="3045"/>
              </a:lnSpc>
            </a:pPr>
            <a:r>
              <a:rPr lang="en-US" sz="2175">
                <a:solidFill>
                  <a:srgbClr val="242424"/>
                </a:solidFill>
                <a:latin typeface="Muli"/>
              </a:rPr>
              <a:t>Các tài nguyên khác không cần dữ liệu hỗ trơ mà có thể sử dụng trực tiếp với dữ liệu ở file dữ liệu gốc</a:t>
            </a:r>
          </a:p>
        </p:txBody>
      </p:sp>
      <p:sp>
        <p:nvSpPr>
          <p:cNvPr name="TextBox 10" id="10"/>
          <p:cNvSpPr txBox="true"/>
          <p:nvPr/>
        </p:nvSpPr>
        <p:spPr>
          <a:xfrm rot="0">
            <a:off x="487801" y="354940"/>
            <a:ext cx="5919502" cy="2171650"/>
          </a:xfrm>
          <a:prstGeom prst="rect">
            <a:avLst/>
          </a:prstGeom>
        </p:spPr>
        <p:txBody>
          <a:bodyPr anchor="t" rtlCol="false" tIns="0" lIns="0" bIns="0" rIns="0">
            <a:spAutoFit/>
          </a:bodyPr>
          <a:lstStyle/>
          <a:p>
            <a:pPr algn="l">
              <a:lnSpc>
                <a:spcPts val="8610"/>
              </a:lnSpc>
            </a:pPr>
            <a:r>
              <a:rPr lang="en-US" sz="7175">
                <a:solidFill>
                  <a:srgbClr val="31356E"/>
                </a:solidFill>
                <a:latin typeface="Muli Bold"/>
              </a:rPr>
              <a:t>CHUẨN HÓA DỮ LIỆU</a:t>
            </a:r>
          </a:p>
        </p:txBody>
      </p:sp>
      <p:sp>
        <p:nvSpPr>
          <p:cNvPr name="TextBox 11" id="11"/>
          <p:cNvSpPr txBox="true"/>
          <p:nvPr/>
        </p:nvSpPr>
        <p:spPr>
          <a:xfrm rot="0">
            <a:off x="6176918" y="7703274"/>
            <a:ext cx="3283936" cy="1090245"/>
          </a:xfrm>
          <a:prstGeom prst="rect">
            <a:avLst/>
          </a:prstGeom>
        </p:spPr>
        <p:txBody>
          <a:bodyPr anchor="t" rtlCol="false" tIns="0" lIns="0" bIns="0" rIns="0">
            <a:spAutoFit/>
          </a:bodyPr>
          <a:lstStyle/>
          <a:p>
            <a:pPr algn="just">
              <a:lnSpc>
                <a:spcPts val="4480"/>
              </a:lnSpc>
            </a:pPr>
            <a:r>
              <a:rPr lang="en-US" sz="3200">
                <a:solidFill>
                  <a:srgbClr val="FFFFFF"/>
                </a:solidFill>
                <a:latin typeface="Muli"/>
              </a:rPr>
              <a:t>Các  dữ liệu đã được chuẩn hóa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AutoShape 2" id="2"/>
          <p:cNvSpPr/>
          <p:nvPr/>
        </p:nvSpPr>
        <p:spPr>
          <a:xfrm rot="-1752000">
            <a:off x="-4357435" y="-6044728"/>
            <a:ext cx="21068706" cy="11951850"/>
          </a:xfrm>
          <a:prstGeom prst="rect">
            <a:avLst/>
          </a:prstGeom>
          <a:solidFill>
            <a:srgbClr val="FFFFFF"/>
          </a:solidFill>
        </p:spPr>
      </p:sp>
      <p:sp>
        <p:nvSpPr>
          <p:cNvPr name="Freeform 3" id="3"/>
          <p:cNvSpPr/>
          <p:nvPr/>
        </p:nvSpPr>
        <p:spPr>
          <a:xfrm flipH="false" flipV="false" rot="0">
            <a:off x="14812711" y="1028700"/>
            <a:ext cx="3130708" cy="3629664"/>
          </a:xfrm>
          <a:custGeom>
            <a:avLst/>
            <a:gdLst/>
            <a:ahLst/>
            <a:cxnLst/>
            <a:rect r="r" b="b" t="t" l="l"/>
            <a:pathLst>
              <a:path h="3629664" w="3130708">
                <a:moveTo>
                  <a:pt x="0" y="0"/>
                </a:moveTo>
                <a:lnTo>
                  <a:pt x="3130707" y="0"/>
                </a:lnTo>
                <a:lnTo>
                  <a:pt x="3130707" y="3629664"/>
                </a:lnTo>
                <a:lnTo>
                  <a:pt x="0" y="3629664"/>
                </a:lnTo>
                <a:lnTo>
                  <a:pt x="0" y="0"/>
                </a:lnTo>
                <a:close/>
              </a:path>
            </a:pathLst>
          </a:custGeom>
          <a:blipFill>
            <a:blip r:embed="rId2"/>
            <a:stretch>
              <a:fillRect l="0" t="0" r="0" b="0"/>
            </a:stretch>
          </a:blipFill>
        </p:spPr>
      </p:sp>
      <p:grpSp>
        <p:nvGrpSpPr>
          <p:cNvPr name="Group 4" id="4"/>
          <p:cNvGrpSpPr>
            <a:grpSpLocks noChangeAspect="true"/>
          </p:cNvGrpSpPr>
          <p:nvPr/>
        </p:nvGrpSpPr>
        <p:grpSpPr>
          <a:xfrm rot="0">
            <a:off x="10585739" y="4512597"/>
            <a:ext cx="7357679" cy="4745703"/>
            <a:chOff x="0" y="0"/>
            <a:chExt cx="6350000" cy="4095750"/>
          </a:xfrm>
        </p:grpSpPr>
        <p:sp>
          <p:nvSpPr>
            <p:cNvPr name="Freeform 5" id="5"/>
            <p:cNvSpPr/>
            <p:nvPr/>
          </p:nvSpPr>
          <p:spPr>
            <a:xfrm flipH="false" flipV="false" rot="0">
              <a:off x="101600" y="521970"/>
              <a:ext cx="6146800" cy="3472180"/>
            </a:xfrm>
            <a:custGeom>
              <a:avLst/>
              <a:gdLst/>
              <a:ahLst/>
              <a:cxnLst/>
              <a:rect r="r" b="b" t="t" l="l"/>
              <a:pathLst>
                <a:path h="3472180" w="6146800">
                  <a:moveTo>
                    <a:pt x="0" y="0"/>
                  </a:moveTo>
                  <a:lnTo>
                    <a:pt x="6146800" y="0"/>
                  </a:lnTo>
                  <a:lnTo>
                    <a:pt x="6146800" y="3472180"/>
                  </a:lnTo>
                  <a:lnTo>
                    <a:pt x="0" y="3472180"/>
                  </a:lnTo>
                  <a:lnTo>
                    <a:pt x="0" y="0"/>
                  </a:lnTo>
                  <a:close/>
                </a:path>
              </a:pathLst>
            </a:custGeom>
            <a:blipFill>
              <a:blip r:embed="rId3"/>
              <a:stretch>
                <a:fillRect l="0" t="0" r="0" b="-41913"/>
              </a:stretch>
            </a:blipFill>
          </p:spPr>
        </p:sp>
        <p:sp>
          <p:nvSpPr>
            <p:cNvPr name="Freeform 6" id="6"/>
            <p:cNvSpPr/>
            <p:nvPr/>
          </p:nvSpPr>
          <p:spPr>
            <a:xfrm flipH="false" flipV="false" rot="0">
              <a:off x="95250" y="110490"/>
              <a:ext cx="1186180" cy="311150"/>
            </a:xfrm>
            <a:custGeom>
              <a:avLst/>
              <a:gdLst/>
              <a:ahLst/>
              <a:cxnLst/>
              <a:rect r="r" b="b" t="t" l="l"/>
              <a:pathLst>
                <a:path h="311150" w="118618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ACEE1"/>
            </a:solidFill>
          </p:spPr>
        </p:sp>
        <p:sp>
          <p:nvSpPr>
            <p:cNvPr name="Freeform 7" id="7"/>
            <p:cNvSpPr/>
            <p:nvPr/>
          </p:nvSpPr>
          <p:spPr>
            <a:xfrm flipH="false" flipV="false" rot="0">
              <a:off x="0" y="0"/>
              <a:ext cx="6350000" cy="4095750"/>
            </a:xfrm>
            <a:custGeom>
              <a:avLst/>
              <a:gdLst/>
              <a:ahLst/>
              <a:cxnLst/>
              <a:rect r="r" b="b" t="t" l="l"/>
              <a:pathLst>
                <a:path h="4095750" w="635000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6466AF"/>
            </a:solidFill>
          </p:spPr>
        </p:sp>
      </p:grpSp>
      <p:grpSp>
        <p:nvGrpSpPr>
          <p:cNvPr name="Group 8" id="8"/>
          <p:cNvGrpSpPr/>
          <p:nvPr/>
        </p:nvGrpSpPr>
        <p:grpSpPr>
          <a:xfrm rot="0">
            <a:off x="487801" y="2523096"/>
            <a:ext cx="6820547" cy="3635710"/>
            <a:chOff x="0" y="0"/>
            <a:chExt cx="9094062" cy="4847613"/>
          </a:xfrm>
        </p:grpSpPr>
        <p:sp>
          <p:nvSpPr>
            <p:cNvPr name="TextBox 9" id="9"/>
            <p:cNvSpPr txBox="true"/>
            <p:nvPr/>
          </p:nvSpPr>
          <p:spPr>
            <a:xfrm rot="0">
              <a:off x="0" y="9525"/>
              <a:ext cx="9094062" cy="2910813"/>
            </a:xfrm>
            <a:prstGeom prst="rect">
              <a:avLst/>
            </a:prstGeom>
          </p:spPr>
          <p:txBody>
            <a:bodyPr anchor="t" rtlCol="false" tIns="0" lIns="0" bIns="0" rIns="0">
              <a:spAutoFit/>
            </a:bodyPr>
            <a:lstStyle/>
            <a:p>
              <a:pPr algn="just" marL="0" indent="0" lvl="0">
                <a:lnSpc>
                  <a:spcPts val="3480"/>
                </a:lnSpc>
                <a:spcBef>
                  <a:spcPct val="0"/>
                </a:spcBef>
              </a:pPr>
              <a:r>
                <a:rPr lang="en-US" sz="2900">
                  <a:solidFill>
                    <a:srgbClr val="31356E"/>
                  </a:solidFill>
                  <a:latin typeface="Muli Semi-Bold"/>
                </a:rPr>
                <a:t>Lúc này dữ liệu đã là csv tuy nhiên vẫn còn đó là sự hỗn hợp giữa chữ và số dẫn tới chưa thể </a:t>
              </a:r>
              <a:r>
                <a:rPr lang="en-US" sz="2900">
                  <a:solidFill>
                    <a:srgbClr val="31356E"/>
                  </a:solidFill>
                  <a:latin typeface="Muli Semi-Bold"/>
                </a:rPr>
                <a:t>tính toán ngay được. Chúng ta cần thực hiện bước chuyển đổi dữ liệu sang dạng nhị phân.</a:t>
              </a:r>
            </a:p>
          </p:txBody>
        </p:sp>
        <p:sp>
          <p:nvSpPr>
            <p:cNvPr name="TextBox 10" id="10"/>
            <p:cNvSpPr txBox="true"/>
            <p:nvPr/>
          </p:nvSpPr>
          <p:spPr>
            <a:xfrm rot="0">
              <a:off x="0" y="3857648"/>
              <a:ext cx="9094062" cy="989965"/>
            </a:xfrm>
            <a:prstGeom prst="rect">
              <a:avLst/>
            </a:prstGeom>
          </p:spPr>
          <p:txBody>
            <a:bodyPr anchor="t" rtlCol="false" tIns="0" lIns="0" bIns="0" rIns="0">
              <a:spAutoFit/>
            </a:bodyPr>
            <a:lstStyle/>
            <a:p>
              <a:pPr algn="just">
                <a:lnSpc>
                  <a:spcPts val="3045"/>
                </a:lnSpc>
              </a:pPr>
              <a:r>
                <a:rPr lang="en-US" sz="2175">
                  <a:solidFill>
                    <a:srgbClr val="242424"/>
                  </a:solidFill>
                  <a:latin typeface="Muli"/>
                </a:rPr>
                <a:t>Lúc </a:t>
              </a:r>
              <a:r>
                <a:rPr lang="en-US" sz="2175">
                  <a:solidFill>
                    <a:srgbClr val="242424"/>
                  </a:solidFill>
                  <a:latin typeface="Muli"/>
                </a:rPr>
                <a:t>này ta chỉ quan tâm đến việc có thông tin x hay không. Nếu có thì thông tin x ở bậc mấy.</a:t>
              </a:r>
            </a:p>
          </p:txBody>
        </p:sp>
      </p:grpSp>
      <p:sp>
        <p:nvSpPr>
          <p:cNvPr name="TextBox 11" id="11"/>
          <p:cNvSpPr txBox="true"/>
          <p:nvPr/>
        </p:nvSpPr>
        <p:spPr>
          <a:xfrm rot="0">
            <a:off x="641603" y="851202"/>
            <a:ext cx="7928020" cy="1085825"/>
          </a:xfrm>
          <a:prstGeom prst="rect">
            <a:avLst/>
          </a:prstGeom>
        </p:spPr>
        <p:txBody>
          <a:bodyPr anchor="t" rtlCol="false" tIns="0" lIns="0" bIns="0" rIns="0">
            <a:spAutoFit/>
          </a:bodyPr>
          <a:lstStyle/>
          <a:p>
            <a:pPr algn="l">
              <a:lnSpc>
                <a:spcPts val="8610"/>
              </a:lnSpc>
            </a:pPr>
            <a:r>
              <a:rPr lang="en-US" sz="7175">
                <a:solidFill>
                  <a:srgbClr val="31356E"/>
                </a:solidFill>
                <a:latin typeface="Muli Bold"/>
              </a:rPr>
              <a:t>MÃ HÓA DỮ LIỆU</a:t>
            </a:r>
          </a:p>
        </p:txBody>
      </p:sp>
      <p:sp>
        <p:nvSpPr>
          <p:cNvPr name="TextBox 12" id="12"/>
          <p:cNvSpPr txBox="true"/>
          <p:nvPr/>
        </p:nvSpPr>
        <p:spPr>
          <a:xfrm rot="0">
            <a:off x="12816295" y="9457176"/>
            <a:ext cx="2896567" cy="373380"/>
          </a:xfrm>
          <a:prstGeom prst="rect">
            <a:avLst/>
          </a:prstGeom>
        </p:spPr>
        <p:txBody>
          <a:bodyPr anchor="t" rtlCol="false" tIns="0" lIns="0" bIns="0" rIns="0">
            <a:spAutoFit/>
          </a:bodyPr>
          <a:lstStyle/>
          <a:p>
            <a:pPr algn="just">
              <a:lnSpc>
                <a:spcPts val="3045"/>
              </a:lnSpc>
            </a:pPr>
            <a:r>
              <a:rPr lang="en-US" sz="2175">
                <a:solidFill>
                  <a:srgbClr val="FFFFFF"/>
                </a:solidFill>
                <a:latin typeface="Muli"/>
              </a:rPr>
              <a:t>Dữ liệu sau khi mã hóa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94848" y="5570699"/>
            <a:ext cx="7449152" cy="1516380"/>
          </a:xfrm>
          <a:prstGeom prst="rect">
            <a:avLst/>
          </a:prstGeom>
        </p:spPr>
        <p:txBody>
          <a:bodyPr anchor="t" rtlCol="false" tIns="0" lIns="0" bIns="0" rIns="0">
            <a:spAutoFit/>
          </a:bodyPr>
          <a:lstStyle/>
          <a:p>
            <a:pPr algn="just">
              <a:lnSpc>
                <a:spcPts val="3045"/>
              </a:lnSpc>
            </a:pPr>
            <a:r>
              <a:rPr lang="en-US" sz="2175">
                <a:solidFill>
                  <a:srgbClr val="242424"/>
                </a:solidFill>
                <a:latin typeface="Muli"/>
              </a:rPr>
              <a:t>Trong trò chơi có rất nhiều tài nguyên mà người chơi cần phải quản lý như là tướng, tộc/ hệ của tướng, vàng, trang bị và lõi nâng cấp. Mỗi một lựa chọn đều có thể ảnh hưởng ít nhiều đến kết quả chung cuộc.</a:t>
            </a:r>
          </a:p>
        </p:txBody>
      </p:sp>
      <p:sp>
        <p:nvSpPr>
          <p:cNvPr name="TextBox 3" id="3"/>
          <p:cNvSpPr txBox="true"/>
          <p:nvPr/>
        </p:nvSpPr>
        <p:spPr>
          <a:xfrm rot="0">
            <a:off x="1694848" y="628070"/>
            <a:ext cx="8115300" cy="2447925"/>
          </a:xfrm>
          <a:prstGeom prst="rect">
            <a:avLst/>
          </a:prstGeom>
        </p:spPr>
        <p:txBody>
          <a:bodyPr anchor="t" rtlCol="false" tIns="0" lIns="0" bIns="0" rIns="0">
            <a:spAutoFit/>
          </a:bodyPr>
          <a:lstStyle/>
          <a:p>
            <a:pPr algn="l">
              <a:lnSpc>
                <a:spcPts val="9600"/>
              </a:lnSpc>
            </a:pPr>
            <a:r>
              <a:rPr lang="en-US" sz="8000">
                <a:solidFill>
                  <a:srgbClr val="31356E"/>
                </a:solidFill>
                <a:latin typeface="Muli Bold"/>
              </a:rPr>
              <a:t>TỔNG QUAN VỀ TRÒ CHƠI</a:t>
            </a:r>
          </a:p>
        </p:txBody>
      </p:sp>
      <p:sp>
        <p:nvSpPr>
          <p:cNvPr name="TextBox 4" id="4"/>
          <p:cNvSpPr txBox="true"/>
          <p:nvPr/>
        </p:nvSpPr>
        <p:spPr>
          <a:xfrm rot="0">
            <a:off x="1694848" y="3680795"/>
            <a:ext cx="7449152" cy="1571625"/>
          </a:xfrm>
          <a:prstGeom prst="rect">
            <a:avLst/>
          </a:prstGeom>
        </p:spPr>
        <p:txBody>
          <a:bodyPr anchor="t" rtlCol="false" tIns="0" lIns="0" bIns="0" rIns="0">
            <a:spAutoFit/>
          </a:bodyPr>
          <a:lstStyle/>
          <a:p>
            <a:pPr algn="just">
              <a:lnSpc>
                <a:spcPts val="2520"/>
              </a:lnSpc>
            </a:pPr>
            <a:r>
              <a:rPr lang="en-US" sz="2100">
                <a:solidFill>
                  <a:srgbClr val="242424"/>
                </a:solidFill>
                <a:latin typeface="Muli Bold"/>
              </a:rPr>
              <a:t>Teamfight Tactics (TFT) là một trò chơi chiến thuật dựa trên lượt chơi được phát triển bởi </a:t>
            </a:r>
            <a:r>
              <a:rPr lang="en-US" sz="2100">
                <a:solidFill>
                  <a:srgbClr val="242424"/>
                </a:solidFill>
                <a:latin typeface="Muli Bold"/>
              </a:rPr>
              <a:t>Riot Games. Trong TFT, người chơi cạnh tranh với nhau thông qua việc xây dựng và tối ưu hóa đội hình của mình để chiến đấu. Mục tiêu  là  trở thành người cuối cùng sống sót.</a:t>
            </a:r>
          </a:p>
        </p:txBody>
      </p:sp>
      <p:grpSp>
        <p:nvGrpSpPr>
          <p:cNvPr name="Group 5" id="5"/>
          <p:cNvGrpSpPr/>
          <p:nvPr/>
        </p:nvGrpSpPr>
        <p:grpSpPr>
          <a:xfrm rot="0">
            <a:off x="10268315" y="1598600"/>
            <a:ext cx="7089800" cy="7089800"/>
            <a:chOff x="0" y="0"/>
            <a:chExt cx="6350000" cy="6350000"/>
          </a:xfrm>
        </p:grpSpPr>
        <p:sp>
          <p:nvSpPr>
            <p:cNvPr name="Freeform 6" id="6"/>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2"/>
              <a:stretch>
                <a:fillRect l="0" t="-1287" r="0" b="-1287"/>
              </a:stretch>
            </a:blipFill>
          </p:spPr>
        </p:sp>
      </p:grpSp>
      <p:grpSp>
        <p:nvGrpSpPr>
          <p:cNvPr name="Group 7" id="7"/>
          <p:cNvGrpSpPr/>
          <p:nvPr/>
        </p:nvGrpSpPr>
        <p:grpSpPr>
          <a:xfrm rot="-10800000">
            <a:off x="16428230" y="0"/>
            <a:ext cx="1859770" cy="1856795"/>
            <a:chOff x="0" y="0"/>
            <a:chExt cx="6350000" cy="6339840"/>
          </a:xfrm>
        </p:grpSpPr>
        <p:sp>
          <p:nvSpPr>
            <p:cNvPr name="Freeform 8" id="8"/>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9" id="9"/>
          <p:cNvGrpSpPr/>
          <p:nvPr/>
        </p:nvGrpSpPr>
        <p:grpSpPr>
          <a:xfrm rot="0">
            <a:off x="0" y="8430205"/>
            <a:ext cx="1859770" cy="1856795"/>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TextBox 11" id="11"/>
          <p:cNvSpPr txBox="true"/>
          <p:nvPr/>
        </p:nvSpPr>
        <p:spPr>
          <a:xfrm rot="0">
            <a:off x="2720348" y="8287397"/>
            <a:ext cx="6423652" cy="754380"/>
          </a:xfrm>
          <a:prstGeom prst="rect">
            <a:avLst/>
          </a:prstGeom>
        </p:spPr>
        <p:txBody>
          <a:bodyPr anchor="t" rtlCol="false" tIns="0" lIns="0" bIns="0" rIns="0">
            <a:spAutoFit/>
          </a:bodyPr>
          <a:lstStyle/>
          <a:p>
            <a:pPr algn="just">
              <a:lnSpc>
                <a:spcPts val="3045"/>
              </a:lnSpc>
            </a:pPr>
            <a:r>
              <a:rPr lang="en-US" sz="2175">
                <a:solidFill>
                  <a:srgbClr val="242424"/>
                </a:solidFill>
                <a:latin typeface="Muli"/>
              </a:rPr>
              <a:t>Có thể thấy cách chơi tương tự như việc kiểm soát tài nguyên quân sự để dành lợi thế.</a:t>
            </a:r>
          </a:p>
        </p:txBody>
      </p:sp>
      <p:sp>
        <p:nvSpPr>
          <p:cNvPr name="AutoShape 12" id="12"/>
          <p:cNvSpPr/>
          <p:nvPr/>
        </p:nvSpPr>
        <p:spPr>
          <a:xfrm>
            <a:off x="1694848" y="8688400"/>
            <a:ext cx="772547" cy="1905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sp>
        <p:nvSpPr>
          <p:cNvPr name="Freeform 2" id="2"/>
          <p:cNvSpPr/>
          <p:nvPr/>
        </p:nvSpPr>
        <p:spPr>
          <a:xfrm flipH="false" flipV="false" rot="0">
            <a:off x="7543766" y="289397"/>
            <a:ext cx="9715534" cy="8968903"/>
          </a:xfrm>
          <a:custGeom>
            <a:avLst/>
            <a:gdLst/>
            <a:ahLst/>
            <a:cxnLst/>
            <a:rect r="r" b="b" t="t" l="l"/>
            <a:pathLst>
              <a:path h="8968903" w="9715534">
                <a:moveTo>
                  <a:pt x="0" y="0"/>
                </a:moveTo>
                <a:lnTo>
                  <a:pt x="9715534" y="0"/>
                </a:lnTo>
                <a:lnTo>
                  <a:pt x="9715534" y="8968903"/>
                </a:lnTo>
                <a:lnTo>
                  <a:pt x="0" y="8968903"/>
                </a:lnTo>
                <a:lnTo>
                  <a:pt x="0" y="0"/>
                </a:lnTo>
                <a:close/>
              </a:path>
            </a:pathLst>
          </a:custGeom>
          <a:blipFill>
            <a:blip r:embed="rId2"/>
            <a:stretch>
              <a:fillRect l="0" t="0" r="0" b="0"/>
            </a:stretch>
          </a:blipFill>
        </p:spPr>
      </p:sp>
      <p:sp>
        <p:nvSpPr>
          <p:cNvPr name="Freeform 3" id="3"/>
          <p:cNvSpPr/>
          <p:nvPr/>
        </p:nvSpPr>
        <p:spPr>
          <a:xfrm flipH="false" flipV="false" rot="0">
            <a:off x="3783476" y="7308572"/>
            <a:ext cx="3899457" cy="3899457"/>
          </a:xfrm>
          <a:custGeom>
            <a:avLst/>
            <a:gdLst/>
            <a:ahLst/>
            <a:cxnLst/>
            <a:rect r="r" b="b" t="t" l="l"/>
            <a:pathLst>
              <a:path h="3899457" w="3899457">
                <a:moveTo>
                  <a:pt x="0" y="0"/>
                </a:moveTo>
                <a:lnTo>
                  <a:pt x="3899457" y="0"/>
                </a:lnTo>
                <a:lnTo>
                  <a:pt x="3899457" y="3899456"/>
                </a:lnTo>
                <a:lnTo>
                  <a:pt x="0" y="3899456"/>
                </a:lnTo>
                <a:lnTo>
                  <a:pt x="0" y="0"/>
                </a:lnTo>
                <a:close/>
              </a:path>
            </a:pathLst>
          </a:custGeom>
          <a:blipFill>
            <a:blip r:embed="rId3"/>
            <a:stretch>
              <a:fillRect l="0" t="0" r="0" b="0"/>
            </a:stretch>
          </a:blipFill>
        </p:spPr>
      </p:sp>
      <p:sp>
        <p:nvSpPr>
          <p:cNvPr name="TextBox 4" id="4"/>
          <p:cNvSpPr txBox="true"/>
          <p:nvPr/>
        </p:nvSpPr>
        <p:spPr>
          <a:xfrm rot="0">
            <a:off x="10087690" y="9536014"/>
            <a:ext cx="4627686" cy="373380"/>
          </a:xfrm>
          <a:prstGeom prst="rect">
            <a:avLst/>
          </a:prstGeom>
        </p:spPr>
        <p:txBody>
          <a:bodyPr anchor="t" rtlCol="false" tIns="0" lIns="0" bIns="0" rIns="0">
            <a:spAutoFit/>
          </a:bodyPr>
          <a:lstStyle/>
          <a:p>
            <a:pPr algn="just">
              <a:lnSpc>
                <a:spcPts val="3045"/>
              </a:lnSpc>
            </a:pPr>
            <a:r>
              <a:rPr lang="en-US" sz="2175">
                <a:solidFill>
                  <a:srgbClr val="FFFFFF"/>
                </a:solidFill>
                <a:latin typeface="Muli"/>
              </a:rPr>
              <a:t>Ma trận tương quan mẫu của dữ liệu</a:t>
            </a:r>
          </a:p>
        </p:txBody>
      </p:sp>
      <p:sp>
        <p:nvSpPr>
          <p:cNvPr name="TextBox 5" id="5"/>
          <p:cNvSpPr txBox="true"/>
          <p:nvPr/>
        </p:nvSpPr>
        <p:spPr>
          <a:xfrm rot="0">
            <a:off x="662410" y="1812036"/>
            <a:ext cx="5772039" cy="1897380"/>
          </a:xfrm>
          <a:prstGeom prst="rect">
            <a:avLst/>
          </a:prstGeom>
        </p:spPr>
        <p:txBody>
          <a:bodyPr anchor="t" rtlCol="false" tIns="0" lIns="0" bIns="0" rIns="0">
            <a:spAutoFit/>
          </a:bodyPr>
          <a:lstStyle/>
          <a:p>
            <a:pPr algn="just">
              <a:lnSpc>
                <a:spcPts val="3045"/>
              </a:lnSpc>
            </a:pPr>
            <a:r>
              <a:rPr lang="en-US" sz="2175">
                <a:solidFill>
                  <a:srgbClr val="FFFFFF"/>
                </a:solidFill>
                <a:latin typeface="Muli"/>
              </a:rPr>
              <a:t>Chỉ số level có tương quan mạnh nhất với vị trí kết thúc với hệ số tương quan là -0.537. Điều này có nghĩa level càng cào thì placement càng thấp (Top 1 là thấp nhất nhưng được cộng nhiều điểm nhất)</a:t>
            </a:r>
          </a:p>
        </p:txBody>
      </p:sp>
      <p:sp>
        <p:nvSpPr>
          <p:cNvPr name="TextBox 6" id="6"/>
          <p:cNvSpPr txBox="true"/>
          <p:nvPr/>
        </p:nvSpPr>
        <p:spPr>
          <a:xfrm rot="0">
            <a:off x="662410" y="4248374"/>
            <a:ext cx="5772039" cy="1135380"/>
          </a:xfrm>
          <a:prstGeom prst="rect">
            <a:avLst/>
          </a:prstGeom>
        </p:spPr>
        <p:txBody>
          <a:bodyPr anchor="t" rtlCol="false" tIns="0" lIns="0" bIns="0" rIns="0">
            <a:spAutoFit/>
          </a:bodyPr>
          <a:lstStyle/>
          <a:p>
            <a:pPr algn="just">
              <a:lnSpc>
                <a:spcPts val="3045"/>
              </a:lnSpc>
            </a:pPr>
            <a:r>
              <a:rPr lang="en-US" sz="2175">
                <a:solidFill>
                  <a:srgbClr val="FFFFFF"/>
                </a:solidFill>
                <a:latin typeface="Muli"/>
              </a:rPr>
              <a:t>Tướng có chỉ số tương quan mạnh nhất: WuKong (-0.262), Rakan (-0.214), Irelia (-0.198), Udyr (-0.187), Hwei (-</a:t>
            </a:r>
            <a:r>
              <a:rPr lang="en-US" sz="2175">
                <a:solidFill>
                  <a:srgbClr val="FFFFFF"/>
                </a:solidFill>
                <a:latin typeface="Muli"/>
              </a:rPr>
              <a:t>0.177)</a:t>
            </a:r>
          </a:p>
        </p:txBody>
      </p:sp>
      <p:sp>
        <p:nvSpPr>
          <p:cNvPr name="TextBox 7" id="7"/>
          <p:cNvSpPr txBox="true"/>
          <p:nvPr/>
        </p:nvSpPr>
        <p:spPr>
          <a:xfrm rot="0">
            <a:off x="662410" y="6022370"/>
            <a:ext cx="5772039" cy="1897380"/>
          </a:xfrm>
          <a:prstGeom prst="rect">
            <a:avLst/>
          </a:prstGeom>
        </p:spPr>
        <p:txBody>
          <a:bodyPr anchor="t" rtlCol="false" tIns="0" lIns="0" bIns="0" rIns="0">
            <a:spAutoFit/>
          </a:bodyPr>
          <a:lstStyle/>
          <a:p>
            <a:pPr algn="just">
              <a:lnSpc>
                <a:spcPts val="3045"/>
              </a:lnSpc>
            </a:pPr>
            <a:r>
              <a:rPr lang="en-US" sz="2175">
                <a:solidFill>
                  <a:srgbClr val="FFFFFF"/>
                </a:solidFill>
                <a:latin typeface="Muli"/>
              </a:rPr>
              <a:t>Dragonlord (-0.127) là Tộc/Hệ có chỉ số mạnh, có sự hiệu quả </a:t>
            </a:r>
            <a:r>
              <a:rPr lang="en-US" sz="2175">
                <a:solidFill>
                  <a:srgbClr val="FFFFFF"/>
                </a:solidFill>
                <a:latin typeface="Muli"/>
              </a:rPr>
              <a:t>cao trong trận đấu.</a:t>
            </a:r>
          </a:p>
          <a:p>
            <a:pPr algn="just">
              <a:lnSpc>
                <a:spcPts val="3045"/>
              </a:lnSpc>
            </a:pPr>
          </a:p>
          <a:p>
            <a:pPr algn="just">
              <a:lnSpc>
                <a:spcPts val="3045"/>
              </a:lnSpc>
            </a:pPr>
            <a:r>
              <a:rPr lang="en-US" sz="2175">
                <a:solidFill>
                  <a:srgbClr val="FFFFFF"/>
                </a:solidFill>
                <a:latin typeface="Muli"/>
              </a:rPr>
              <a:t>Thiefs Gloves (-0.132) là trang bị này có giá trị tương quan khá cao.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08935" y="0"/>
            <a:ext cx="9779065" cy="10287000"/>
          </a:xfrm>
          <a:custGeom>
            <a:avLst/>
            <a:gdLst/>
            <a:ahLst/>
            <a:cxnLst/>
            <a:rect r="r" b="b" t="t" l="l"/>
            <a:pathLst>
              <a:path h="10287000" w="9779065">
                <a:moveTo>
                  <a:pt x="0" y="0"/>
                </a:moveTo>
                <a:lnTo>
                  <a:pt x="9779065" y="0"/>
                </a:lnTo>
                <a:lnTo>
                  <a:pt x="9779065" y="10287000"/>
                </a:lnTo>
                <a:lnTo>
                  <a:pt x="0" y="10287000"/>
                </a:lnTo>
                <a:lnTo>
                  <a:pt x="0" y="0"/>
                </a:lnTo>
                <a:close/>
              </a:path>
            </a:pathLst>
          </a:custGeom>
          <a:blipFill>
            <a:blip r:embed="rId2"/>
            <a:stretch>
              <a:fillRect l="-29167" t="0" r="-29167" b="0"/>
            </a:stretch>
          </a:blipFill>
        </p:spPr>
      </p:sp>
      <p:sp>
        <p:nvSpPr>
          <p:cNvPr name="AutoShape 3" id="3"/>
          <p:cNvSpPr/>
          <p:nvPr/>
        </p:nvSpPr>
        <p:spPr>
          <a:xfrm rot="3595211">
            <a:off x="-3308314" y="369691"/>
            <a:ext cx="16864442" cy="12676911"/>
          </a:xfrm>
          <a:prstGeom prst="rect">
            <a:avLst/>
          </a:prstGeom>
          <a:solidFill>
            <a:srgbClr val="31356E"/>
          </a:solidFill>
        </p:spPr>
      </p:sp>
      <p:grpSp>
        <p:nvGrpSpPr>
          <p:cNvPr name="Group 4" id="4"/>
          <p:cNvGrpSpPr/>
          <p:nvPr/>
        </p:nvGrpSpPr>
        <p:grpSpPr>
          <a:xfrm rot="0">
            <a:off x="1353196" y="3243861"/>
            <a:ext cx="6903970" cy="3799278"/>
            <a:chOff x="0" y="0"/>
            <a:chExt cx="9205293" cy="5065704"/>
          </a:xfrm>
        </p:grpSpPr>
        <p:sp>
          <p:nvSpPr>
            <p:cNvPr name="TextBox 5" id="5"/>
            <p:cNvSpPr txBox="true"/>
            <p:nvPr/>
          </p:nvSpPr>
          <p:spPr>
            <a:xfrm rot="0">
              <a:off x="0" y="3688019"/>
              <a:ext cx="9205293" cy="1377685"/>
            </a:xfrm>
            <a:prstGeom prst="rect">
              <a:avLst/>
            </a:prstGeom>
          </p:spPr>
          <p:txBody>
            <a:bodyPr anchor="t" rtlCol="false" tIns="0" lIns="0" bIns="0" rIns="0">
              <a:spAutoFit/>
            </a:bodyPr>
            <a:lstStyle/>
            <a:p>
              <a:pPr algn="l">
                <a:lnSpc>
                  <a:spcPts val="4200"/>
                </a:lnSpc>
              </a:pPr>
              <a:r>
                <a:rPr lang="en-US" sz="3000">
                  <a:solidFill>
                    <a:srgbClr val="FFFFFF"/>
                  </a:solidFill>
                  <a:latin typeface="Muli"/>
                </a:rPr>
                <a:t>Triển khai mô hình sau khi tiến hành</a:t>
              </a:r>
            </a:p>
            <a:p>
              <a:pPr algn="l">
                <a:lnSpc>
                  <a:spcPts val="4200"/>
                </a:lnSpc>
              </a:pPr>
              <a:r>
                <a:rPr lang="en-US" sz="3000">
                  <a:solidFill>
                    <a:srgbClr val="FFFFFF"/>
                  </a:solidFill>
                  <a:latin typeface="Muli"/>
                </a:rPr>
                <a:t>thu thập, tiền xử lý và phân tích dữ liệu </a:t>
              </a:r>
            </a:p>
          </p:txBody>
        </p:sp>
        <p:sp>
          <p:nvSpPr>
            <p:cNvPr name="TextBox 6" id="6"/>
            <p:cNvSpPr txBox="true"/>
            <p:nvPr/>
          </p:nvSpPr>
          <p:spPr>
            <a:xfrm rot="0">
              <a:off x="0" y="-9525"/>
              <a:ext cx="9205293" cy="3260593"/>
            </a:xfrm>
            <a:prstGeom prst="rect">
              <a:avLst/>
            </a:prstGeom>
          </p:spPr>
          <p:txBody>
            <a:bodyPr anchor="t" rtlCol="false" tIns="0" lIns="0" bIns="0" rIns="0">
              <a:spAutoFit/>
            </a:bodyPr>
            <a:lstStyle/>
            <a:p>
              <a:pPr algn="l">
                <a:lnSpc>
                  <a:spcPts val="9600"/>
                </a:lnSpc>
              </a:pPr>
              <a:r>
                <a:rPr lang="en-US" sz="8000">
                  <a:solidFill>
                    <a:srgbClr val="FFFFFF"/>
                  </a:solidFill>
                  <a:latin typeface="Muli Bold"/>
                </a:rPr>
                <a:t>TRIỂN KHAI MÔ HÌNH</a:t>
              </a:r>
            </a:p>
          </p:txBody>
        </p:sp>
      </p:grpSp>
      <p:grpSp>
        <p:nvGrpSpPr>
          <p:cNvPr name="Group 7" id="7"/>
          <p:cNvGrpSpPr>
            <a:grpSpLocks noChangeAspect="true"/>
          </p:cNvGrpSpPr>
          <p:nvPr/>
        </p:nvGrpSpPr>
        <p:grpSpPr>
          <a:xfrm rot="0">
            <a:off x="9857807" y="6250499"/>
            <a:ext cx="4661087" cy="4036501"/>
            <a:chOff x="0" y="0"/>
            <a:chExt cx="6350000" cy="5499100"/>
          </a:xfrm>
        </p:grpSpPr>
        <p:sp>
          <p:nvSpPr>
            <p:cNvPr name="Freeform 8" id="8"/>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FFFFF"/>
            </a:solid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4777868" y="0"/>
            <a:ext cx="3510132" cy="3504516"/>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1319204" y="3209167"/>
            <a:ext cx="1830677" cy="1830677"/>
          </a:xfrm>
          <a:custGeom>
            <a:avLst/>
            <a:gdLst/>
            <a:ahLst/>
            <a:cxnLst/>
            <a:rect r="r" b="b" t="t" l="l"/>
            <a:pathLst>
              <a:path h="1830677" w="1830677">
                <a:moveTo>
                  <a:pt x="0" y="0"/>
                </a:moveTo>
                <a:lnTo>
                  <a:pt x="1830677" y="0"/>
                </a:lnTo>
                <a:lnTo>
                  <a:pt x="1830677" y="1830676"/>
                </a:lnTo>
                <a:lnTo>
                  <a:pt x="0" y="1830676"/>
                </a:lnTo>
                <a:lnTo>
                  <a:pt x="0" y="0"/>
                </a:lnTo>
                <a:close/>
              </a:path>
            </a:pathLst>
          </a:custGeom>
          <a:blipFill>
            <a:blip r:embed="rId2"/>
            <a:stretch>
              <a:fillRect l="0" t="0" r="0" b="0"/>
            </a:stretch>
          </a:blipFill>
        </p:spPr>
      </p:sp>
      <p:sp>
        <p:nvSpPr>
          <p:cNvPr name="Freeform 5" id="5"/>
          <p:cNvSpPr/>
          <p:nvPr/>
        </p:nvSpPr>
        <p:spPr>
          <a:xfrm flipH="false" flipV="false" rot="0">
            <a:off x="3577956" y="3209167"/>
            <a:ext cx="1830677" cy="1830677"/>
          </a:xfrm>
          <a:custGeom>
            <a:avLst/>
            <a:gdLst/>
            <a:ahLst/>
            <a:cxnLst/>
            <a:rect r="r" b="b" t="t" l="l"/>
            <a:pathLst>
              <a:path h="1830677" w="1830677">
                <a:moveTo>
                  <a:pt x="0" y="0"/>
                </a:moveTo>
                <a:lnTo>
                  <a:pt x="1830677" y="0"/>
                </a:lnTo>
                <a:lnTo>
                  <a:pt x="1830677" y="1830676"/>
                </a:lnTo>
                <a:lnTo>
                  <a:pt x="0" y="1830676"/>
                </a:lnTo>
                <a:lnTo>
                  <a:pt x="0" y="0"/>
                </a:lnTo>
                <a:close/>
              </a:path>
            </a:pathLst>
          </a:custGeom>
          <a:blipFill>
            <a:blip r:embed="rId3"/>
            <a:stretch>
              <a:fillRect l="0" t="0" r="0" b="0"/>
            </a:stretch>
          </a:blipFill>
        </p:spPr>
      </p:sp>
      <p:sp>
        <p:nvSpPr>
          <p:cNvPr name="Freeform 6" id="6"/>
          <p:cNvSpPr/>
          <p:nvPr/>
        </p:nvSpPr>
        <p:spPr>
          <a:xfrm flipH="false" flipV="false" rot="0">
            <a:off x="1319204" y="5458048"/>
            <a:ext cx="1830677" cy="1830677"/>
          </a:xfrm>
          <a:custGeom>
            <a:avLst/>
            <a:gdLst/>
            <a:ahLst/>
            <a:cxnLst/>
            <a:rect r="r" b="b" t="t" l="l"/>
            <a:pathLst>
              <a:path h="1830677" w="1830677">
                <a:moveTo>
                  <a:pt x="0" y="0"/>
                </a:moveTo>
                <a:lnTo>
                  <a:pt x="1830677" y="0"/>
                </a:lnTo>
                <a:lnTo>
                  <a:pt x="1830677" y="1830676"/>
                </a:lnTo>
                <a:lnTo>
                  <a:pt x="0" y="1830676"/>
                </a:lnTo>
                <a:lnTo>
                  <a:pt x="0" y="0"/>
                </a:lnTo>
                <a:close/>
              </a:path>
            </a:pathLst>
          </a:custGeom>
          <a:blipFill>
            <a:blip r:embed="rId4"/>
            <a:stretch>
              <a:fillRect l="0" t="0" r="0" b="0"/>
            </a:stretch>
          </a:blipFill>
        </p:spPr>
      </p:sp>
      <p:sp>
        <p:nvSpPr>
          <p:cNvPr name="Freeform 7" id="7"/>
          <p:cNvSpPr/>
          <p:nvPr/>
        </p:nvSpPr>
        <p:spPr>
          <a:xfrm flipH="false" flipV="false" rot="0">
            <a:off x="3577956" y="5458048"/>
            <a:ext cx="1998918" cy="1830677"/>
          </a:xfrm>
          <a:custGeom>
            <a:avLst/>
            <a:gdLst/>
            <a:ahLst/>
            <a:cxnLst/>
            <a:rect r="r" b="b" t="t" l="l"/>
            <a:pathLst>
              <a:path h="1830677" w="1998918">
                <a:moveTo>
                  <a:pt x="0" y="0"/>
                </a:moveTo>
                <a:lnTo>
                  <a:pt x="1998918" y="0"/>
                </a:lnTo>
                <a:lnTo>
                  <a:pt x="1998918" y="1830676"/>
                </a:lnTo>
                <a:lnTo>
                  <a:pt x="0" y="1830676"/>
                </a:lnTo>
                <a:lnTo>
                  <a:pt x="0" y="0"/>
                </a:lnTo>
                <a:close/>
              </a:path>
            </a:pathLst>
          </a:custGeom>
          <a:blipFill>
            <a:blip r:embed="rId5"/>
            <a:stretch>
              <a:fillRect l="-33489" t="-2767" r="-30664" b="-2811"/>
            </a:stretch>
          </a:blipFill>
        </p:spPr>
      </p:sp>
      <p:sp>
        <p:nvSpPr>
          <p:cNvPr name="Freeform 8" id="8"/>
          <p:cNvSpPr/>
          <p:nvPr/>
        </p:nvSpPr>
        <p:spPr>
          <a:xfrm flipH="false" flipV="false" rot="0">
            <a:off x="12466381" y="3538625"/>
            <a:ext cx="4917022" cy="2893010"/>
          </a:xfrm>
          <a:custGeom>
            <a:avLst/>
            <a:gdLst/>
            <a:ahLst/>
            <a:cxnLst/>
            <a:rect r="r" b="b" t="t" l="l"/>
            <a:pathLst>
              <a:path h="2893010" w="4917022">
                <a:moveTo>
                  <a:pt x="0" y="0"/>
                </a:moveTo>
                <a:lnTo>
                  <a:pt x="4917022" y="0"/>
                </a:lnTo>
                <a:lnTo>
                  <a:pt x="4917022" y="2893010"/>
                </a:lnTo>
                <a:lnTo>
                  <a:pt x="0" y="2893010"/>
                </a:lnTo>
                <a:lnTo>
                  <a:pt x="0" y="0"/>
                </a:lnTo>
                <a:close/>
              </a:path>
            </a:pathLst>
          </a:custGeom>
          <a:blipFill>
            <a:blip r:embed="rId6"/>
            <a:stretch>
              <a:fillRect l="-22188" t="-27886" r="-21505" b="-41192"/>
            </a:stretch>
          </a:blipFill>
        </p:spPr>
      </p:sp>
      <p:sp>
        <p:nvSpPr>
          <p:cNvPr name="Freeform 9" id="9"/>
          <p:cNvSpPr/>
          <p:nvPr/>
        </p:nvSpPr>
        <p:spPr>
          <a:xfrm flipH="false" flipV="false" rot="0">
            <a:off x="6171115" y="3306162"/>
            <a:ext cx="5945771" cy="4303770"/>
          </a:xfrm>
          <a:custGeom>
            <a:avLst/>
            <a:gdLst/>
            <a:ahLst/>
            <a:cxnLst/>
            <a:rect r="r" b="b" t="t" l="l"/>
            <a:pathLst>
              <a:path h="4303770" w="5945771">
                <a:moveTo>
                  <a:pt x="0" y="0"/>
                </a:moveTo>
                <a:lnTo>
                  <a:pt x="5945770" y="0"/>
                </a:lnTo>
                <a:lnTo>
                  <a:pt x="5945770" y="4303771"/>
                </a:lnTo>
                <a:lnTo>
                  <a:pt x="0" y="4303771"/>
                </a:lnTo>
                <a:lnTo>
                  <a:pt x="0" y="0"/>
                </a:lnTo>
                <a:close/>
              </a:path>
            </a:pathLst>
          </a:custGeom>
          <a:blipFill>
            <a:blip r:embed="rId7"/>
            <a:stretch>
              <a:fillRect l="0" t="0" r="0" b="0"/>
            </a:stretch>
          </a:blipFill>
        </p:spPr>
      </p:sp>
      <p:sp>
        <p:nvSpPr>
          <p:cNvPr name="TextBox 10" id="10"/>
          <p:cNvSpPr txBox="true"/>
          <p:nvPr/>
        </p:nvSpPr>
        <p:spPr>
          <a:xfrm rot="0">
            <a:off x="1319204" y="8185522"/>
            <a:ext cx="4257670" cy="961827"/>
          </a:xfrm>
          <a:prstGeom prst="rect">
            <a:avLst/>
          </a:prstGeom>
        </p:spPr>
        <p:txBody>
          <a:bodyPr anchor="t" rtlCol="false" tIns="0" lIns="0" bIns="0" rIns="0">
            <a:spAutoFit/>
          </a:bodyPr>
          <a:lstStyle/>
          <a:p>
            <a:pPr algn="just">
              <a:lnSpc>
                <a:spcPts val="3840"/>
              </a:lnSpc>
            </a:pPr>
            <a:r>
              <a:rPr lang="en-US" sz="3200">
                <a:solidFill>
                  <a:srgbClr val="31356E"/>
                </a:solidFill>
                <a:latin typeface="Muli Semi-Bold"/>
              </a:rPr>
              <a:t>Nhóm thư viện, công cụ toán học và dữ liệu</a:t>
            </a:r>
          </a:p>
        </p:txBody>
      </p:sp>
      <p:sp>
        <p:nvSpPr>
          <p:cNvPr name="TextBox 11" id="11"/>
          <p:cNvSpPr txBox="true"/>
          <p:nvPr/>
        </p:nvSpPr>
        <p:spPr>
          <a:xfrm rot="0">
            <a:off x="1319204" y="1390070"/>
            <a:ext cx="13458664" cy="923826"/>
          </a:xfrm>
          <a:prstGeom prst="rect">
            <a:avLst/>
          </a:prstGeom>
        </p:spPr>
        <p:txBody>
          <a:bodyPr anchor="t" rtlCol="false" tIns="0" lIns="0" bIns="0" rIns="0">
            <a:spAutoFit/>
          </a:bodyPr>
          <a:lstStyle/>
          <a:p>
            <a:pPr algn="l">
              <a:lnSpc>
                <a:spcPts val="7200"/>
              </a:lnSpc>
            </a:pPr>
            <a:r>
              <a:rPr lang="en-US" sz="6000">
                <a:solidFill>
                  <a:srgbClr val="31356E"/>
                </a:solidFill>
                <a:latin typeface="Muli"/>
              </a:rPr>
              <a:t>CÁC THƯ VIỆN TRONG PYTHON</a:t>
            </a:r>
          </a:p>
        </p:txBody>
      </p:sp>
      <p:sp>
        <p:nvSpPr>
          <p:cNvPr name="TextBox 12" id="12"/>
          <p:cNvSpPr txBox="true"/>
          <p:nvPr/>
        </p:nvSpPr>
        <p:spPr>
          <a:xfrm rot="0">
            <a:off x="12796057" y="8185522"/>
            <a:ext cx="4257670" cy="961827"/>
          </a:xfrm>
          <a:prstGeom prst="rect">
            <a:avLst/>
          </a:prstGeom>
        </p:spPr>
        <p:txBody>
          <a:bodyPr anchor="t" rtlCol="false" tIns="0" lIns="0" bIns="0" rIns="0">
            <a:spAutoFit/>
          </a:bodyPr>
          <a:lstStyle/>
          <a:p>
            <a:pPr algn="just">
              <a:lnSpc>
                <a:spcPts val="3840"/>
              </a:lnSpc>
            </a:pPr>
            <a:r>
              <a:rPr lang="en-US" sz="3200">
                <a:solidFill>
                  <a:srgbClr val="31356E"/>
                </a:solidFill>
                <a:latin typeface="Muli Semi-Bold"/>
              </a:rPr>
              <a:t>Các công cụ học mày từ thư viện Scikit learn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7984514" y="0"/>
            <a:ext cx="10303486" cy="10287000"/>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4" id="4"/>
          <p:cNvSpPr/>
          <p:nvPr/>
        </p:nvSpPr>
        <p:spPr>
          <a:xfrm flipH="false" flipV="false" rot="0">
            <a:off x="420579" y="1028700"/>
            <a:ext cx="7944345" cy="2860507"/>
          </a:xfrm>
          <a:custGeom>
            <a:avLst/>
            <a:gdLst/>
            <a:ahLst/>
            <a:cxnLst/>
            <a:rect r="r" b="b" t="t" l="l"/>
            <a:pathLst>
              <a:path h="2860507" w="7944345">
                <a:moveTo>
                  <a:pt x="0" y="0"/>
                </a:moveTo>
                <a:lnTo>
                  <a:pt x="7944345" y="0"/>
                </a:lnTo>
                <a:lnTo>
                  <a:pt x="7944345" y="2860507"/>
                </a:lnTo>
                <a:lnTo>
                  <a:pt x="0" y="2860507"/>
                </a:lnTo>
                <a:lnTo>
                  <a:pt x="0" y="0"/>
                </a:lnTo>
                <a:close/>
              </a:path>
            </a:pathLst>
          </a:custGeom>
          <a:blipFill>
            <a:blip r:embed="rId2"/>
            <a:stretch>
              <a:fillRect l="0" t="0" r="0" b="0"/>
            </a:stretch>
          </a:blipFill>
        </p:spPr>
      </p:sp>
      <p:sp>
        <p:nvSpPr>
          <p:cNvPr name="Freeform 5" id="5"/>
          <p:cNvSpPr/>
          <p:nvPr/>
        </p:nvSpPr>
        <p:spPr>
          <a:xfrm flipH="false" flipV="false" rot="0">
            <a:off x="420579" y="5357812"/>
            <a:ext cx="8917844" cy="3534904"/>
          </a:xfrm>
          <a:custGeom>
            <a:avLst/>
            <a:gdLst/>
            <a:ahLst/>
            <a:cxnLst/>
            <a:rect r="r" b="b" t="t" l="l"/>
            <a:pathLst>
              <a:path h="3534904" w="8917844">
                <a:moveTo>
                  <a:pt x="0" y="0"/>
                </a:moveTo>
                <a:lnTo>
                  <a:pt x="8917844" y="0"/>
                </a:lnTo>
                <a:lnTo>
                  <a:pt x="8917844" y="3534905"/>
                </a:lnTo>
                <a:lnTo>
                  <a:pt x="0" y="3534905"/>
                </a:lnTo>
                <a:lnTo>
                  <a:pt x="0" y="0"/>
                </a:lnTo>
                <a:close/>
              </a:path>
            </a:pathLst>
          </a:custGeom>
          <a:blipFill>
            <a:blip r:embed="rId3"/>
            <a:stretch>
              <a:fillRect l="0" t="0" r="0" b="0"/>
            </a:stretch>
          </a:blipFill>
        </p:spPr>
      </p:sp>
      <p:sp>
        <p:nvSpPr>
          <p:cNvPr name="TextBox 6" id="6"/>
          <p:cNvSpPr txBox="true"/>
          <p:nvPr/>
        </p:nvSpPr>
        <p:spPr>
          <a:xfrm rot="0">
            <a:off x="1993713" y="4181673"/>
            <a:ext cx="4798077" cy="961827"/>
          </a:xfrm>
          <a:prstGeom prst="rect">
            <a:avLst/>
          </a:prstGeom>
        </p:spPr>
        <p:txBody>
          <a:bodyPr anchor="t" rtlCol="false" tIns="0" lIns="0" bIns="0" rIns="0">
            <a:spAutoFit/>
          </a:bodyPr>
          <a:lstStyle/>
          <a:p>
            <a:pPr algn="ctr">
              <a:lnSpc>
                <a:spcPts val="3840"/>
              </a:lnSpc>
            </a:pPr>
            <a:r>
              <a:rPr lang="en-US" sz="3200">
                <a:solidFill>
                  <a:srgbClr val="31356E"/>
                </a:solidFill>
                <a:latin typeface="Muli Semi-Bold"/>
              </a:rPr>
              <a:t>Chia tệp dữ liệu ra làm hai bộ train và test</a:t>
            </a:r>
          </a:p>
        </p:txBody>
      </p:sp>
      <p:sp>
        <p:nvSpPr>
          <p:cNvPr name="TextBox 7" id="7"/>
          <p:cNvSpPr txBox="true"/>
          <p:nvPr/>
        </p:nvSpPr>
        <p:spPr>
          <a:xfrm rot="0">
            <a:off x="11143036" y="444357"/>
            <a:ext cx="6819375" cy="1838126"/>
          </a:xfrm>
          <a:prstGeom prst="rect">
            <a:avLst/>
          </a:prstGeom>
        </p:spPr>
        <p:txBody>
          <a:bodyPr anchor="t" rtlCol="false" tIns="0" lIns="0" bIns="0" rIns="0">
            <a:spAutoFit/>
          </a:bodyPr>
          <a:lstStyle/>
          <a:p>
            <a:pPr algn="l">
              <a:lnSpc>
                <a:spcPts val="7200"/>
              </a:lnSpc>
            </a:pPr>
            <a:r>
              <a:rPr lang="en-US" sz="6000">
                <a:solidFill>
                  <a:srgbClr val="FFFFFF"/>
                </a:solidFill>
                <a:latin typeface="Muli"/>
              </a:rPr>
              <a:t>FIT MÔ HÌNH VÀ CHIA TRAIN TEST</a:t>
            </a:r>
          </a:p>
        </p:txBody>
      </p:sp>
      <p:sp>
        <p:nvSpPr>
          <p:cNvPr name="TextBox 8" id="8"/>
          <p:cNvSpPr txBox="true"/>
          <p:nvPr/>
        </p:nvSpPr>
        <p:spPr>
          <a:xfrm rot="0">
            <a:off x="2263917" y="9121317"/>
            <a:ext cx="4662976" cy="961827"/>
          </a:xfrm>
          <a:prstGeom prst="rect">
            <a:avLst/>
          </a:prstGeom>
        </p:spPr>
        <p:txBody>
          <a:bodyPr anchor="t" rtlCol="false" tIns="0" lIns="0" bIns="0" rIns="0">
            <a:spAutoFit/>
          </a:bodyPr>
          <a:lstStyle/>
          <a:p>
            <a:pPr algn="just">
              <a:lnSpc>
                <a:spcPts val="3840"/>
              </a:lnSpc>
            </a:pPr>
            <a:r>
              <a:rPr lang="en-US" sz="3200">
                <a:solidFill>
                  <a:srgbClr val="31356E"/>
                </a:solidFill>
                <a:latin typeface="Muli Semi-Bold"/>
              </a:rPr>
              <a:t>Thực hiện fit mô hình và kiểm tra trên tập test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488" y="1488"/>
            <a:ext cx="1859770" cy="1856795"/>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4" id="4"/>
          <p:cNvGrpSpPr/>
          <p:nvPr/>
        </p:nvGrpSpPr>
        <p:grpSpPr>
          <a:xfrm rot="-5400000">
            <a:off x="16429717" y="8428717"/>
            <a:ext cx="1859770" cy="1856795"/>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Freeform 6" id="6"/>
          <p:cNvSpPr/>
          <p:nvPr/>
        </p:nvSpPr>
        <p:spPr>
          <a:xfrm flipH="false" flipV="false" rot="0">
            <a:off x="275512" y="3685358"/>
            <a:ext cx="7875985" cy="4741872"/>
          </a:xfrm>
          <a:custGeom>
            <a:avLst/>
            <a:gdLst/>
            <a:ahLst/>
            <a:cxnLst/>
            <a:rect r="r" b="b" t="t" l="l"/>
            <a:pathLst>
              <a:path h="4741872" w="7875985">
                <a:moveTo>
                  <a:pt x="0" y="0"/>
                </a:moveTo>
                <a:lnTo>
                  <a:pt x="7875985" y="0"/>
                </a:lnTo>
                <a:lnTo>
                  <a:pt x="7875985" y="4741872"/>
                </a:lnTo>
                <a:lnTo>
                  <a:pt x="0" y="4741872"/>
                </a:lnTo>
                <a:lnTo>
                  <a:pt x="0" y="0"/>
                </a:lnTo>
                <a:close/>
              </a:path>
            </a:pathLst>
          </a:custGeom>
          <a:blipFill>
            <a:blip r:embed="rId2"/>
            <a:stretch>
              <a:fillRect l="0" t="0" r="0" b="0"/>
            </a:stretch>
          </a:blipFill>
        </p:spPr>
      </p:sp>
      <p:sp>
        <p:nvSpPr>
          <p:cNvPr name="Freeform 7" id="7"/>
          <p:cNvSpPr/>
          <p:nvPr/>
        </p:nvSpPr>
        <p:spPr>
          <a:xfrm flipH="false" flipV="false" rot="0">
            <a:off x="10155889" y="3667083"/>
            <a:ext cx="7591552" cy="4603527"/>
          </a:xfrm>
          <a:custGeom>
            <a:avLst/>
            <a:gdLst/>
            <a:ahLst/>
            <a:cxnLst/>
            <a:rect r="r" b="b" t="t" l="l"/>
            <a:pathLst>
              <a:path h="4603527" w="7591552">
                <a:moveTo>
                  <a:pt x="0" y="0"/>
                </a:moveTo>
                <a:lnTo>
                  <a:pt x="7591551" y="0"/>
                </a:lnTo>
                <a:lnTo>
                  <a:pt x="7591551" y="4603528"/>
                </a:lnTo>
                <a:lnTo>
                  <a:pt x="0" y="4603528"/>
                </a:lnTo>
                <a:lnTo>
                  <a:pt x="0" y="0"/>
                </a:lnTo>
                <a:close/>
              </a:path>
            </a:pathLst>
          </a:custGeom>
          <a:blipFill>
            <a:blip r:embed="rId3"/>
            <a:stretch>
              <a:fillRect l="0" t="0" r="0" b="0"/>
            </a:stretch>
          </a:blipFill>
        </p:spPr>
      </p:sp>
      <p:sp>
        <p:nvSpPr>
          <p:cNvPr name="Freeform 8" id="8"/>
          <p:cNvSpPr/>
          <p:nvPr/>
        </p:nvSpPr>
        <p:spPr>
          <a:xfrm flipH="false" flipV="false" rot="0">
            <a:off x="7726855" y="7551929"/>
            <a:ext cx="3602110" cy="3412742"/>
          </a:xfrm>
          <a:custGeom>
            <a:avLst/>
            <a:gdLst/>
            <a:ahLst/>
            <a:cxnLst/>
            <a:rect r="r" b="b" t="t" l="l"/>
            <a:pathLst>
              <a:path h="3412742" w="3602110">
                <a:moveTo>
                  <a:pt x="0" y="0"/>
                </a:moveTo>
                <a:lnTo>
                  <a:pt x="3602109" y="0"/>
                </a:lnTo>
                <a:lnTo>
                  <a:pt x="3602109" y="3412742"/>
                </a:lnTo>
                <a:lnTo>
                  <a:pt x="0" y="3412742"/>
                </a:lnTo>
                <a:lnTo>
                  <a:pt x="0" y="0"/>
                </a:lnTo>
                <a:close/>
              </a:path>
            </a:pathLst>
          </a:custGeom>
          <a:blipFill>
            <a:blip r:embed="rId4"/>
            <a:stretch>
              <a:fillRect l="0" t="0" r="0" b="0"/>
            </a:stretch>
          </a:blipFill>
        </p:spPr>
      </p:sp>
      <p:sp>
        <p:nvSpPr>
          <p:cNvPr name="TextBox 9" id="9"/>
          <p:cNvSpPr txBox="true"/>
          <p:nvPr/>
        </p:nvSpPr>
        <p:spPr>
          <a:xfrm rot="0">
            <a:off x="1465405" y="8436755"/>
            <a:ext cx="4356861" cy="476151"/>
          </a:xfrm>
          <a:prstGeom prst="rect">
            <a:avLst/>
          </a:prstGeom>
        </p:spPr>
        <p:txBody>
          <a:bodyPr anchor="t" rtlCol="false" tIns="0" lIns="0" bIns="0" rIns="0">
            <a:spAutoFit/>
          </a:bodyPr>
          <a:lstStyle/>
          <a:p>
            <a:pPr algn="ctr">
              <a:lnSpc>
                <a:spcPts val="3840"/>
              </a:lnSpc>
            </a:pPr>
            <a:r>
              <a:rPr lang="en-US" sz="3200">
                <a:solidFill>
                  <a:srgbClr val="31356E"/>
                </a:solidFill>
                <a:latin typeface="Muli Semi-Bold"/>
              </a:rPr>
              <a:t>Các mô hình hồi quy</a:t>
            </a:r>
          </a:p>
        </p:txBody>
      </p:sp>
      <p:grpSp>
        <p:nvGrpSpPr>
          <p:cNvPr name="Group 10" id="10"/>
          <p:cNvGrpSpPr/>
          <p:nvPr/>
        </p:nvGrpSpPr>
        <p:grpSpPr>
          <a:xfrm rot="0">
            <a:off x="5822266" y="466679"/>
            <a:ext cx="6643467" cy="2435918"/>
            <a:chOff x="0" y="0"/>
            <a:chExt cx="8857956" cy="3247891"/>
          </a:xfrm>
        </p:grpSpPr>
        <p:sp>
          <p:nvSpPr>
            <p:cNvPr name="TextBox 11" id="11"/>
            <p:cNvSpPr txBox="true"/>
            <p:nvPr/>
          </p:nvSpPr>
          <p:spPr>
            <a:xfrm rot="0">
              <a:off x="0" y="-9525"/>
              <a:ext cx="8857956" cy="1635059"/>
            </a:xfrm>
            <a:prstGeom prst="rect">
              <a:avLst/>
            </a:prstGeom>
          </p:spPr>
          <p:txBody>
            <a:bodyPr anchor="t" rtlCol="false" tIns="0" lIns="0" bIns="0" rIns="0">
              <a:spAutoFit/>
            </a:bodyPr>
            <a:lstStyle/>
            <a:p>
              <a:pPr algn="ctr">
                <a:lnSpc>
                  <a:spcPts val="9600"/>
                </a:lnSpc>
              </a:pPr>
              <a:r>
                <a:rPr lang="en-US" sz="8000">
                  <a:solidFill>
                    <a:srgbClr val="31356E"/>
                  </a:solidFill>
                  <a:latin typeface="Muli"/>
                </a:rPr>
                <a:t>KẾT QUẢ</a:t>
              </a:r>
            </a:p>
          </p:txBody>
        </p:sp>
        <p:sp>
          <p:nvSpPr>
            <p:cNvPr name="TextBox 12" id="12"/>
            <p:cNvSpPr txBox="true"/>
            <p:nvPr/>
          </p:nvSpPr>
          <p:spPr>
            <a:xfrm rot="0">
              <a:off x="0" y="1870206"/>
              <a:ext cx="8857956" cy="1377685"/>
            </a:xfrm>
            <a:prstGeom prst="rect">
              <a:avLst/>
            </a:prstGeom>
          </p:spPr>
          <p:txBody>
            <a:bodyPr anchor="t" rtlCol="false" tIns="0" lIns="0" bIns="0" rIns="0">
              <a:spAutoFit/>
            </a:bodyPr>
            <a:lstStyle/>
            <a:p>
              <a:pPr algn="ctr" marL="0" indent="0" lvl="0">
                <a:lnSpc>
                  <a:spcPts val="4200"/>
                </a:lnSpc>
                <a:spcBef>
                  <a:spcPct val="0"/>
                </a:spcBef>
              </a:pPr>
              <a:r>
                <a:rPr lang="en-US" sz="3000">
                  <a:solidFill>
                    <a:srgbClr val="242424"/>
                  </a:solidFill>
                  <a:latin typeface="Muli"/>
                </a:rPr>
                <a:t>Các kết quả thực nghiệm với bộ dữ liệu được thu thập của mô hình</a:t>
              </a:r>
            </a:p>
          </p:txBody>
        </p:sp>
      </p:grpSp>
      <p:sp>
        <p:nvSpPr>
          <p:cNvPr name="TextBox 13" id="13"/>
          <p:cNvSpPr txBox="true"/>
          <p:nvPr/>
        </p:nvSpPr>
        <p:spPr>
          <a:xfrm rot="0">
            <a:off x="11925326" y="8436755"/>
            <a:ext cx="4897268" cy="476151"/>
          </a:xfrm>
          <a:prstGeom prst="rect">
            <a:avLst/>
          </a:prstGeom>
        </p:spPr>
        <p:txBody>
          <a:bodyPr anchor="t" rtlCol="false" tIns="0" lIns="0" bIns="0" rIns="0">
            <a:spAutoFit/>
          </a:bodyPr>
          <a:lstStyle/>
          <a:p>
            <a:pPr algn="ctr">
              <a:lnSpc>
                <a:spcPts val="3840"/>
              </a:lnSpc>
            </a:pPr>
            <a:r>
              <a:rPr lang="en-US" sz="3200">
                <a:solidFill>
                  <a:srgbClr val="31356E"/>
                </a:solidFill>
                <a:latin typeface="Muli Semi-Bold"/>
              </a:rPr>
              <a:t>Các mô hình tuyến tính</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546250" y="0"/>
            <a:ext cx="8747257" cy="10287000"/>
          </a:xfrm>
          <a:prstGeom prst="rect">
            <a:avLst/>
          </a:prstGeom>
          <a:solidFill>
            <a:srgbClr val="31356E"/>
          </a:solidFill>
        </p:spPr>
      </p:sp>
      <p:sp>
        <p:nvSpPr>
          <p:cNvPr name="Freeform 3" id="3"/>
          <p:cNvSpPr/>
          <p:nvPr/>
        </p:nvSpPr>
        <p:spPr>
          <a:xfrm flipH="false" flipV="false" rot="0">
            <a:off x="9852740" y="3325938"/>
            <a:ext cx="8134276" cy="4412165"/>
          </a:xfrm>
          <a:custGeom>
            <a:avLst/>
            <a:gdLst/>
            <a:ahLst/>
            <a:cxnLst/>
            <a:rect r="r" b="b" t="t" l="l"/>
            <a:pathLst>
              <a:path h="4412165" w="8134276">
                <a:moveTo>
                  <a:pt x="0" y="0"/>
                </a:moveTo>
                <a:lnTo>
                  <a:pt x="8134276" y="0"/>
                </a:lnTo>
                <a:lnTo>
                  <a:pt x="8134276" y="4412165"/>
                </a:lnTo>
                <a:lnTo>
                  <a:pt x="0" y="4412165"/>
                </a:lnTo>
                <a:lnTo>
                  <a:pt x="0" y="0"/>
                </a:lnTo>
                <a:close/>
              </a:path>
            </a:pathLst>
          </a:custGeom>
          <a:blipFill>
            <a:blip r:embed="rId2"/>
            <a:stretch>
              <a:fillRect l="0" t="0" r="0" b="0"/>
            </a:stretch>
          </a:blipFill>
        </p:spPr>
      </p:sp>
      <p:sp>
        <p:nvSpPr>
          <p:cNvPr name="TextBox 4" id="4"/>
          <p:cNvSpPr txBox="true"/>
          <p:nvPr/>
        </p:nvSpPr>
        <p:spPr>
          <a:xfrm rot="0">
            <a:off x="366864" y="3113167"/>
            <a:ext cx="4785414" cy="4847233"/>
          </a:xfrm>
          <a:prstGeom prst="rect">
            <a:avLst/>
          </a:prstGeom>
        </p:spPr>
        <p:txBody>
          <a:bodyPr anchor="t" rtlCol="false" tIns="0" lIns="0" bIns="0" rIns="0">
            <a:spAutoFit/>
          </a:bodyPr>
          <a:lstStyle/>
          <a:p>
            <a:pPr algn="just" marL="690881" indent="-345440" lvl="1">
              <a:lnSpc>
                <a:spcPts val="3840"/>
              </a:lnSpc>
              <a:buFont typeface="Arial"/>
              <a:buChar char="•"/>
            </a:pPr>
            <a:r>
              <a:rPr lang="en-US" sz="3200">
                <a:solidFill>
                  <a:srgbClr val="31356E"/>
                </a:solidFill>
                <a:latin typeface="Muli Semi-Bold"/>
              </a:rPr>
              <a:t>Logistic Regression </a:t>
            </a:r>
          </a:p>
          <a:p>
            <a:pPr algn="just">
              <a:lnSpc>
                <a:spcPts val="3840"/>
              </a:lnSpc>
            </a:pPr>
            <a:r>
              <a:rPr lang="en-US" sz="3200">
                <a:solidFill>
                  <a:srgbClr val="31356E"/>
                </a:solidFill>
                <a:latin typeface="Muli Semi-Bold"/>
              </a:rPr>
              <a:t>+ Train Error: 0.14 </a:t>
            </a:r>
          </a:p>
          <a:p>
            <a:pPr algn="just">
              <a:lnSpc>
                <a:spcPts val="3840"/>
              </a:lnSpc>
            </a:pPr>
            <a:r>
              <a:rPr lang="en-US" sz="3200">
                <a:solidFill>
                  <a:srgbClr val="31356E"/>
                </a:solidFill>
                <a:latin typeface="Muli Semi-Bold"/>
              </a:rPr>
              <a:t>+ </a:t>
            </a:r>
            <a:r>
              <a:rPr lang="en-US" sz="3200">
                <a:solidFill>
                  <a:srgbClr val="31356E"/>
                </a:solidFill>
                <a:latin typeface="Muli Semi-Bold"/>
              </a:rPr>
              <a:t>Test Error: 0.21</a:t>
            </a:r>
          </a:p>
          <a:p>
            <a:pPr algn="just" marL="690881" indent="-345440" lvl="1">
              <a:lnSpc>
                <a:spcPts val="3840"/>
              </a:lnSpc>
              <a:buFont typeface="Arial"/>
              <a:buChar char="•"/>
            </a:pPr>
            <a:r>
              <a:rPr lang="en-US" sz="3200">
                <a:solidFill>
                  <a:srgbClr val="31356E"/>
                </a:solidFill>
                <a:latin typeface="Muli Semi-Bold"/>
              </a:rPr>
              <a:t>Naive Bayes</a:t>
            </a:r>
          </a:p>
          <a:p>
            <a:pPr algn="just">
              <a:lnSpc>
                <a:spcPts val="3840"/>
              </a:lnSpc>
            </a:pPr>
            <a:r>
              <a:rPr lang="en-US" sz="3200">
                <a:solidFill>
                  <a:srgbClr val="31356E"/>
                </a:solidFill>
                <a:latin typeface="Muli Semi-Bold"/>
              </a:rPr>
              <a:t>+ </a:t>
            </a:r>
            <a:r>
              <a:rPr lang="en-US" sz="3200">
                <a:solidFill>
                  <a:srgbClr val="31356E"/>
                </a:solidFill>
                <a:latin typeface="Muli Semi-Bold"/>
              </a:rPr>
              <a:t>Train Error: 0.43</a:t>
            </a:r>
          </a:p>
          <a:p>
            <a:pPr algn="just">
              <a:lnSpc>
                <a:spcPts val="3840"/>
              </a:lnSpc>
            </a:pPr>
            <a:r>
              <a:rPr lang="en-US" sz="3200">
                <a:solidFill>
                  <a:srgbClr val="31356E"/>
                </a:solidFill>
                <a:latin typeface="Muli Semi-Bold"/>
              </a:rPr>
              <a:t>+ </a:t>
            </a:r>
            <a:r>
              <a:rPr lang="en-US" sz="3200">
                <a:solidFill>
                  <a:srgbClr val="31356E"/>
                </a:solidFill>
                <a:latin typeface="Muli Semi-Bold"/>
              </a:rPr>
              <a:t>Test Error: 0.48</a:t>
            </a:r>
          </a:p>
          <a:p>
            <a:pPr algn="just" marL="690881" indent="-345440" lvl="1">
              <a:lnSpc>
                <a:spcPts val="3840"/>
              </a:lnSpc>
              <a:buFont typeface="Arial"/>
              <a:buChar char="•"/>
            </a:pPr>
            <a:r>
              <a:rPr lang="en-US" sz="3200">
                <a:solidFill>
                  <a:srgbClr val="31356E"/>
                </a:solidFill>
                <a:latin typeface="Muli Semi-Bold"/>
              </a:rPr>
              <a:t>SVM</a:t>
            </a:r>
          </a:p>
          <a:p>
            <a:pPr algn="just">
              <a:lnSpc>
                <a:spcPts val="3840"/>
              </a:lnSpc>
            </a:pPr>
            <a:r>
              <a:rPr lang="en-US" sz="3200">
                <a:solidFill>
                  <a:srgbClr val="31356E"/>
                </a:solidFill>
                <a:latin typeface="Muli Semi-Bold"/>
              </a:rPr>
              <a:t>+ </a:t>
            </a:r>
            <a:r>
              <a:rPr lang="en-US" sz="3200">
                <a:solidFill>
                  <a:srgbClr val="31356E"/>
                </a:solidFill>
                <a:latin typeface="Muli Semi-Bold"/>
              </a:rPr>
              <a:t>Train Error: 0.07</a:t>
            </a:r>
          </a:p>
          <a:p>
            <a:pPr algn="just">
              <a:lnSpc>
                <a:spcPts val="3840"/>
              </a:lnSpc>
            </a:pPr>
            <a:r>
              <a:rPr lang="en-US" sz="3200">
                <a:solidFill>
                  <a:srgbClr val="31356E"/>
                </a:solidFill>
                <a:latin typeface="Muli Semi-Bold"/>
              </a:rPr>
              <a:t>+ </a:t>
            </a:r>
            <a:r>
              <a:rPr lang="en-US" sz="3200">
                <a:solidFill>
                  <a:srgbClr val="31356E"/>
                </a:solidFill>
                <a:latin typeface="Muli Semi-Bold"/>
              </a:rPr>
              <a:t>Test Error: 0.24</a:t>
            </a:r>
          </a:p>
          <a:p>
            <a:pPr algn="just">
              <a:lnSpc>
                <a:spcPts val="3840"/>
              </a:lnSpc>
            </a:pPr>
          </a:p>
        </p:txBody>
      </p:sp>
      <p:sp>
        <p:nvSpPr>
          <p:cNvPr name="TextBox 5" id="5"/>
          <p:cNvSpPr txBox="true"/>
          <p:nvPr/>
        </p:nvSpPr>
        <p:spPr>
          <a:xfrm rot="0">
            <a:off x="10339938" y="398602"/>
            <a:ext cx="6318828" cy="1657201"/>
          </a:xfrm>
          <a:prstGeom prst="rect">
            <a:avLst/>
          </a:prstGeom>
        </p:spPr>
        <p:txBody>
          <a:bodyPr anchor="t" rtlCol="false" tIns="0" lIns="0" bIns="0" rIns="0">
            <a:spAutoFit/>
          </a:bodyPr>
          <a:lstStyle/>
          <a:p>
            <a:pPr algn="ctr">
              <a:lnSpc>
                <a:spcPts val="6570"/>
              </a:lnSpc>
              <a:spcBef>
                <a:spcPct val="0"/>
              </a:spcBef>
            </a:pPr>
            <a:r>
              <a:rPr lang="en-US" sz="5475">
                <a:solidFill>
                  <a:srgbClr val="FFFFFF"/>
                </a:solidFill>
                <a:latin typeface="Muli Bold"/>
              </a:rPr>
              <a:t>TRAIN AND TEST ERRORS </a:t>
            </a:r>
          </a:p>
        </p:txBody>
      </p:sp>
      <p:sp>
        <p:nvSpPr>
          <p:cNvPr name="TextBox 6" id="6"/>
          <p:cNvSpPr txBox="true"/>
          <p:nvPr/>
        </p:nvSpPr>
        <p:spPr>
          <a:xfrm rot="0">
            <a:off x="5152278" y="3113167"/>
            <a:ext cx="4393972" cy="3390205"/>
          </a:xfrm>
          <a:prstGeom prst="rect">
            <a:avLst/>
          </a:prstGeom>
        </p:spPr>
        <p:txBody>
          <a:bodyPr anchor="t" rtlCol="false" tIns="0" lIns="0" bIns="0" rIns="0">
            <a:spAutoFit/>
          </a:bodyPr>
          <a:lstStyle/>
          <a:p>
            <a:pPr algn="just" marL="690881" indent="-345440" lvl="1">
              <a:lnSpc>
                <a:spcPts val="3840"/>
              </a:lnSpc>
              <a:buFont typeface="Arial"/>
              <a:buChar char="•"/>
            </a:pPr>
            <a:r>
              <a:rPr lang="en-US" sz="3200">
                <a:solidFill>
                  <a:srgbClr val="31356E"/>
                </a:solidFill>
                <a:latin typeface="Muli Semi-Bold"/>
              </a:rPr>
              <a:t>Linear Regression:</a:t>
            </a:r>
          </a:p>
          <a:p>
            <a:pPr algn="just">
              <a:lnSpc>
                <a:spcPts val="3840"/>
              </a:lnSpc>
            </a:pPr>
            <a:r>
              <a:rPr lang="en-US" sz="3200">
                <a:solidFill>
                  <a:srgbClr val="31356E"/>
                </a:solidFill>
                <a:latin typeface="Muli Semi-Bold"/>
              </a:rPr>
              <a:t>+ Train Error: 0.13</a:t>
            </a:r>
          </a:p>
          <a:p>
            <a:pPr algn="just">
              <a:lnSpc>
                <a:spcPts val="3840"/>
              </a:lnSpc>
            </a:pPr>
            <a:r>
              <a:rPr lang="en-US" sz="3200">
                <a:solidFill>
                  <a:srgbClr val="31356E"/>
                </a:solidFill>
                <a:latin typeface="Muli Semi-Bold"/>
              </a:rPr>
              <a:t>+ Test Error: 0.17</a:t>
            </a:r>
          </a:p>
          <a:p>
            <a:pPr algn="just" marL="690881" indent="-345440" lvl="1">
              <a:lnSpc>
                <a:spcPts val="3840"/>
              </a:lnSpc>
              <a:buFont typeface="Arial"/>
              <a:buChar char="•"/>
            </a:pPr>
            <a:r>
              <a:rPr lang="en-US" sz="3200">
                <a:solidFill>
                  <a:srgbClr val="31356E"/>
                </a:solidFill>
                <a:latin typeface="Muli Semi-Bold"/>
              </a:rPr>
              <a:t>SVR </a:t>
            </a:r>
          </a:p>
          <a:p>
            <a:pPr algn="just">
              <a:lnSpc>
                <a:spcPts val="3840"/>
              </a:lnSpc>
            </a:pPr>
            <a:r>
              <a:rPr lang="en-US" sz="3200">
                <a:solidFill>
                  <a:srgbClr val="31356E"/>
                </a:solidFill>
                <a:latin typeface="Muli Semi-Bold"/>
              </a:rPr>
              <a:t>+ Train Error: 0.14</a:t>
            </a:r>
          </a:p>
          <a:p>
            <a:pPr algn="just">
              <a:lnSpc>
                <a:spcPts val="3840"/>
              </a:lnSpc>
            </a:pPr>
            <a:r>
              <a:rPr lang="en-US" sz="3200">
                <a:solidFill>
                  <a:srgbClr val="31356E"/>
                </a:solidFill>
                <a:latin typeface="Muli Semi-Bold"/>
              </a:rPr>
              <a:t>+ Test Error: 0.19</a:t>
            </a:r>
          </a:p>
          <a:p>
            <a:pPr algn="just">
              <a:lnSpc>
                <a:spcPts val="384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63973" y="1675414"/>
            <a:ext cx="17358115" cy="1228675"/>
          </a:xfrm>
          <a:prstGeom prst="rect">
            <a:avLst/>
          </a:prstGeom>
        </p:spPr>
        <p:txBody>
          <a:bodyPr anchor="t" rtlCol="false" tIns="0" lIns="0" bIns="0" rIns="0">
            <a:spAutoFit/>
          </a:bodyPr>
          <a:lstStyle/>
          <a:p>
            <a:pPr algn="ctr">
              <a:lnSpc>
                <a:spcPts val="9600"/>
              </a:lnSpc>
            </a:pPr>
            <a:r>
              <a:rPr lang="en-US" sz="8000">
                <a:solidFill>
                  <a:srgbClr val="31356E"/>
                </a:solidFill>
                <a:latin typeface="Muli"/>
              </a:rPr>
              <a:t>TOÀN BỘ DỮ LIỆU ĐƯỢC SỬ DỤNG</a:t>
            </a:r>
          </a:p>
        </p:txBody>
      </p:sp>
      <p:grpSp>
        <p:nvGrpSpPr>
          <p:cNvPr name="Group 3" id="3"/>
          <p:cNvGrpSpPr/>
          <p:nvPr/>
        </p:nvGrpSpPr>
        <p:grpSpPr>
          <a:xfrm rot="-10800000">
            <a:off x="16428230" y="0"/>
            <a:ext cx="1859770" cy="1856795"/>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5" id="5"/>
          <p:cNvGrpSpPr/>
          <p:nvPr/>
        </p:nvGrpSpPr>
        <p:grpSpPr>
          <a:xfrm rot="0">
            <a:off x="3358618" y="3520024"/>
            <a:ext cx="6012918" cy="6012918"/>
            <a:chOff x="0" y="0"/>
            <a:chExt cx="8017223" cy="8017223"/>
          </a:xfrm>
        </p:grpSpPr>
        <p:sp>
          <p:nvSpPr>
            <p:cNvPr name="Freeform 6" id="6"/>
            <p:cNvSpPr/>
            <p:nvPr/>
          </p:nvSpPr>
          <p:spPr>
            <a:xfrm flipH="false" flipV="false" rot="0">
              <a:off x="0" y="0"/>
              <a:ext cx="8017223" cy="8017223"/>
            </a:xfrm>
            <a:custGeom>
              <a:avLst/>
              <a:gdLst/>
              <a:ahLst/>
              <a:cxnLst/>
              <a:rect r="r" b="b" t="t" l="l"/>
              <a:pathLst>
                <a:path h="8017223" w="8017223">
                  <a:moveTo>
                    <a:pt x="0" y="0"/>
                  </a:moveTo>
                  <a:lnTo>
                    <a:pt x="8017223" y="0"/>
                  </a:lnTo>
                  <a:lnTo>
                    <a:pt x="8017223" y="8017223"/>
                  </a:lnTo>
                  <a:lnTo>
                    <a:pt x="0" y="8017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0" y="6751070"/>
            <a:ext cx="2438573" cy="3535930"/>
          </a:xfrm>
          <a:custGeom>
            <a:avLst/>
            <a:gdLst/>
            <a:ahLst/>
            <a:cxnLst/>
            <a:rect r="r" b="b" t="t" l="l"/>
            <a:pathLst>
              <a:path h="3535930" w="2438573">
                <a:moveTo>
                  <a:pt x="0" y="0"/>
                </a:moveTo>
                <a:lnTo>
                  <a:pt x="2438573" y="0"/>
                </a:lnTo>
                <a:lnTo>
                  <a:pt x="2438573" y="3535930"/>
                </a:lnTo>
                <a:lnTo>
                  <a:pt x="0" y="3535930"/>
                </a:lnTo>
                <a:lnTo>
                  <a:pt x="0" y="0"/>
                </a:lnTo>
                <a:close/>
              </a:path>
            </a:pathLst>
          </a:custGeom>
          <a:blipFill>
            <a:blip r:embed="rId4"/>
            <a:stretch>
              <a:fillRect l="0" t="0" r="0" b="0"/>
            </a:stretch>
          </a:blipFill>
        </p:spPr>
      </p:sp>
      <p:sp>
        <p:nvSpPr>
          <p:cNvPr name="TextBox 8" id="8"/>
          <p:cNvSpPr txBox="true"/>
          <p:nvPr/>
        </p:nvSpPr>
        <p:spPr>
          <a:xfrm rot="0">
            <a:off x="10291580" y="5095875"/>
            <a:ext cx="7066535" cy="2214146"/>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242424"/>
                </a:solidFill>
                <a:latin typeface="Muli"/>
              </a:rPr>
              <a:t>Có thể sử dụng dữ liệu để huấn luyện mô hình cá nhân hoặc để kiểm chứng các số liệu đã được đưa ra trong bài thuyết trình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0" y="0"/>
            <a:ext cx="10041159" cy="10287000"/>
            <a:chOff x="0" y="0"/>
            <a:chExt cx="6350000" cy="6505469"/>
          </a:xfrm>
        </p:grpSpPr>
        <p:sp>
          <p:nvSpPr>
            <p:cNvPr name="Freeform 3" id="3"/>
            <p:cNvSpPr/>
            <p:nvPr/>
          </p:nvSpPr>
          <p:spPr>
            <a:xfrm flipH="false" flipV="true" rot="0">
              <a:off x="-95377" y="-95377"/>
              <a:ext cx="6540754" cy="6696224"/>
            </a:xfrm>
            <a:custGeom>
              <a:avLst/>
              <a:gdLst/>
              <a:ahLst/>
              <a:cxnLst/>
              <a:rect r="r" b="b" t="t" l="l"/>
              <a:pathLst>
                <a:path h="6696224" w="6540754">
                  <a:moveTo>
                    <a:pt x="6540754" y="6696224"/>
                  </a:moveTo>
                  <a:lnTo>
                    <a:pt x="0" y="0"/>
                  </a:lnTo>
                  <a:lnTo>
                    <a:pt x="6540754" y="0"/>
                  </a:lnTo>
                  <a:close/>
                </a:path>
              </a:pathLst>
            </a:custGeom>
            <a:blipFill>
              <a:blip r:embed="rId2"/>
              <a:stretch>
                <a:fillRect l="-3039" t="-1579" r="-84431" b="-1424"/>
              </a:stretch>
            </a:blipFill>
          </p:spPr>
        </p:sp>
      </p:grpSp>
      <p:sp>
        <p:nvSpPr>
          <p:cNvPr name="Freeform 4" id="4"/>
          <p:cNvSpPr/>
          <p:nvPr/>
        </p:nvSpPr>
        <p:spPr>
          <a:xfrm flipH="false" flipV="false" rot="0">
            <a:off x="13884464" y="5676231"/>
            <a:ext cx="5029317" cy="5029317"/>
          </a:xfrm>
          <a:custGeom>
            <a:avLst/>
            <a:gdLst/>
            <a:ahLst/>
            <a:cxnLst/>
            <a:rect r="r" b="b" t="t" l="l"/>
            <a:pathLst>
              <a:path h="5029317" w="5029317">
                <a:moveTo>
                  <a:pt x="0" y="0"/>
                </a:moveTo>
                <a:lnTo>
                  <a:pt x="5029316" y="0"/>
                </a:lnTo>
                <a:lnTo>
                  <a:pt x="5029316" y="5029317"/>
                </a:lnTo>
                <a:lnTo>
                  <a:pt x="0" y="5029317"/>
                </a:lnTo>
                <a:lnTo>
                  <a:pt x="0" y="0"/>
                </a:lnTo>
                <a:close/>
              </a:path>
            </a:pathLst>
          </a:custGeom>
          <a:blipFill>
            <a:blip r:embed="rId3"/>
            <a:stretch>
              <a:fillRect l="0" t="0" r="0" b="0"/>
            </a:stretch>
          </a:blipFill>
        </p:spPr>
      </p:sp>
      <p:grpSp>
        <p:nvGrpSpPr>
          <p:cNvPr name="Group 5" id="5"/>
          <p:cNvGrpSpPr/>
          <p:nvPr/>
        </p:nvGrpSpPr>
        <p:grpSpPr>
          <a:xfrm rot="0">
            <a:off x="6300736" y="3582616"/>
            <a:ext cx="11987264" cy="3121768"/>
            <a:chOff x="0" y="0"/>
            <a:chExt cx="15983018" cy="4162357"/>
          </a:xfrm>
        </p:grpSpPr>
        <p:sp>
          <p:nvSpPr>
            <p:cNvPr name="TextBox 6" id="6"/>
            <p:cNvSpPr txBox="true"/>
            <p:nvPr/>
          </p:nvSpPr>
          <p:spPr>
            <a:xfrm rot="0">
              <a:off x="0" y="-9525"/>
              <a:ext cx="15983018" cy="3260593"/>
            </a:xfrm>
            <a:prstGeom prst="rect">
              <a:avLst/>
            </a:prstGeom>
          </p:spPr>
          <p:txBody>
            <a:bodyPr anchor="t" rtlCol="false" tIns="0" lIns="0" bIns="0" rIns="0">
              <a:spAutoFit/>
            </a:bodyPr>
            <a:lstStyle/>
            <a:p>
              <a:pPr algn="ctr">
                <a:lnSpc>
                  <a:spcPts val="9600"/>
                </a:lnSpc>
              </a:pPr>
              <a:r>
                <a:rPr lang="en-US" sz="8000">
                  <a:solidFill>
                    <a:srgbClr val="31356E"/>
                  </a:solidFill>
                  <a:latin typeface="Muli"/>
                </a:rPr>
                <a:t>Cảm ơn Thầy và Các bạn đã chú ý lắng nghe</a:t>
              </a:r>
            </a:p>
          </p:txBody>
        </p:sp>
        <p:sp>
          <p:nvSpPr>
            <p:cNvPr name="TextBox 7" id="7"/>
            <p:cNvSpPr txBox="true"/>
            <p:nvPr/>
          </p:nvSpPr>
          <p:spPr>
            <a:xfrm rot="0">
              <a:off x="0" y="3495740"/>
              <a:ext cx="15983018" cy="666618"/>
            </a:xfrm>
            <a:prstGeom prst="rect">
              <a:avLst/>
            </a:prstGeom>
          </p:spPr>
          <p:txBody>
            <a:bodyPr anchor="t" rtlCol="false" tIns="0" lIns="0" bIns="0" rIns="0">
              <a:spAutoFit/>
            </a:bodyPr>
            <a:lstStyle/>
            <a:p>
              <a:pPr algn="ctr" marL="0" indent="0" lvl="0">
                <a:lnSpc>
                  <a:spcPts val="4200"/>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aphicFrame>
        <p:nvGraphicFramePr>
          <p:cNvPr name="Table 4" id="4"/>
          <p:cNvGraphicFramePr>
            <a:graphicFrameLocks noGrp="true"/>
          </p:cNvGraphicFramePr>
          <p:nvPr/>
        </p:nvGraphicFramePr>
        <p:xfrm>
          <a:off x="506329" y="2847982"/>
          <a:ext cx="14671756" cy="5438775"/>
        </p:xfrm>
        <a:graphic>
          <a:graphicData uri="http://schemas.openxmlformats.org/drawingml/2006/table">
            <a:tbl>
              <a:tblPr/>
              <a:tblGrid>
                <a:gridCol w="5930981"/>
                <a:gridCol w="8740775"/>
              </a:tblGrid>
              <a:tr h="1026365">
                <a:tc>
                  <a:txBody>
                    <a:bodyPr anchor="t" rtlCol="false"/>
                    <a:lstStyle/>
                    <a:p>
                      <a:pPr algn="ctr">
                        <a:lnSpc>
                          <a:spcPts val="3640"/>
                        </a:lnSpc>
                        <a:defRPr/>
                      </a:pPr>
                      <a:r>
                        <a:rPr lang="en-US" sz="2600">
                          <a:solidFill>
                            <a:srgbClr val="FFFFFF"/>
                          </a:solidFill>
                          <a:latin typeface="Muli Bold"/>
                        </a:rPr>
                        <a:t>Số lượng người trong 1 trận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40"/>
                        </a:lnSpc>
                        <a:defRPr/>
                      </a:pPr>
                      <a:r>
                        <a:rPr lang="en-US" sz="2600">
                          <a:solidFill>
                            <a:srgbClr val="FFFFFF"/>
                          </a:solidFill>
                          <a:latin typeface="Muli"/>
                        </a:rPr>
                        <a:t>8 người thi đấu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49627">
                <a:tc>
                  <a:txBody>
                    <a:bodyPr anchor="t" rtlCol="false"/>
                    <a:lstStyle/>
                    <a:p>
                      <a:pPr algn="ctr">
                        <a:lnSpc>
                          <a:spcPts val="3640"/>
                        </a:lnSpc>
                        <a:defRPr/>
                      </a:pPr>
                      <a:r>
                        <a:rPr lang="en-US" sz="2600">
                          <a:solidFill>
                            <a:srgbClr val="FFFFFF"/>
                          </a:solidFill>
                          <a:latin typeface="Muli"/>
                        </a:rPr>
                        <a:t>HP Khởi điểm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40"/>
                        </a:lnSpc>
                        <a:defRPr/>
                      </a:pPr>
                      <a:r>
                        <a:rPr lang="en-US" sz="2600">
                          <a:solidFill>
                            <a:srgbClr val="FFFFFF"/>
                          </a:solidFill>
                          <a:latin typeface="Muli"/>
                        </a:rPr>
                        <a:t>100 / người chơi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949627">
                <a:tc>
                  <a:txBody>
                    <a:bodyPr anchor="t" rtlCol="false"/>
                    <a:lstStyle/>
                    <a:p>
                      <a:pPr algn="ctr">
                        <a:lnSpc>
                          <a:spcPts val="3640"/>
                        </a:lnSpc>
                        <a:defRPr/>
                      </a:pPr>
                      <a:r>
                        <a:rPr lang="en-US" sz="2600">
                          <a:solidFill>
                            <a:srgbClr val="FFFFFF"/>
                          </a:solidFill>
                          <a:latin typeface="Muli"/>
                        </a:rPr>
                        <a:t>Tài nguyên nhận được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40"/>
                        </a:lnSpc>
                        <a:defRPr/>
                      </a:pPr>
                      <a:r>
                        <a:rPr lang="en-US" sz="2600">
                          <a:solidFill>
                            <a:srgbClr val="FFFFFF"/>
                          </a:solidFill>
                          <a:latin typeface="Muli"/>
                        </a:rPr>
                        <a:t>2 điểm kinh nghiệm + vàng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03103">
                <a:tc>
                  <a:txBody>
                    <a:bodyPr anchor="t" rtlCol="false"/>
                    <a:lstStyle/>
                    <a:p>
                      <a:pPr algn="ctr">
                        <a:lnSpc>
                          <a:spcPts val="3640"/>
                        </a:lnSpc>
                        <a:defRPr/>
                      </a:pPr>
                      <a:r>
                        <a:rPr lang="en-US" sz="2600">
                          <a:solidFill>
                            <a:srgbClr val="FFFFFF"/>
                          </a:solidFill>
                          <a:latin typeface="Muli"/>
                        </a:rPr>
                        <a:t>Số lượng có thể triển khai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40"/>
                        </a:lnSpc>
                        <a:defRPr/>
                      </a:pPr>
                      <a:r>
                        <a:rPr lang="en-US" sz="2600">
                          <a:solidFill>
                            <a:srgbClr val="FFFFFF"/>
                          </a:solidFill>
                          <a:latin typeface="Muli"/>
                        </a:rPr>
                        <a:t>Cấp càng cao càng đặt được nhiều</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410053">
                <a:tc>
                  <a:txBody>
                    <a:bodyPr anchor="t" rtlCol="false"/>
                    <a:lstStyle/>
                    <a:p>
                      <a:pPr algn="ctr">
                        <a:lnSpc>
                          <a:spcPts val="3640"/>
                        </a:lnSpc>
                        <a:defRPr/>
                      </a:pPr>
                      <a:r>
                        <a:rPr lang="en-US" sz="2600">
                          <a:solidFill>
                            <a:srgbClr val="FFFFFF"/>
                          </a:solidFill>
                          <a:latin typeface="Muli"/>
                        </a:rPr>
                        <a:t>Cách chơi</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640"/>
                        </a:lnSpc>
                        <a:defRPr/>
                      </a:pPr>
                      <a:r>
                        <a:rPr lang="en-US" sz="2600">
                          <a:solidFill>
                            <a:srgbClr val="FFFFFF"/>
                          </a:solidFill>
                          <a:latin typeface="Muli"/>
                        </a:rPr>
                        <a:t>Kết hợp các tài nguyên có để xây dựng đội hình và tối đa hóa khả năng chiến thắng.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Freeform 5" id="5"/>
          <p:cNvSpPr/>
          <p:nvPr/>
        </p:nvSpPr>
        <p:spPr>
          <a:xfrm flipH="false" flipV="false" rot="0">
            <a:off x="14657231" y="6831159"/>
            <a:ext cx="4210950" cy="4210950"/>
          </a:xfrm>
          <a:custGeom>
            <a:avLst/>
            <a:gdLst/>
            <a:ahLst/>
            <a:cxnLst/>
            <a:rect r="r" b="b" t="t" l="l"/>
            <a:pathLst>
              <a:path h="4210950" w="4210950">
                <a:moveTo>
                  <a:pt x="0" y="0"/>
                </a:moveTo>
                <a:lnTo>
                  <a:pt x="4210950" y="0"/>
                </a:lnTo>
                <a:lnTo>
                  <a:pt x="4210950" y="4210950"/>
                </a:lnTo>
                <a:lnTo>
                  <a:pt x="0" y="4210950"/>
                </a:lnTo>
                <a:lnTo>
                  <a:pt x="0" y="0"/>
                </a:lnTo>
                <a:close/>
              </a:path>
            </a:pathLst>
          </a:custGeom>
          <a:blipFill>
            <a:blip r:embed="rId2"/>
            <a:stretch>
              <a:fillRect l="0" t="0" r="0" b="0"/>
            </a:stretch>
          </a:blipFill>
        </p:spPr>
      </p:sp>
      <p:sp>
        <p:nvSpPr>
          <p:cNvPr name="TextBox 6" id="6"/>
          <p:cNvSpPr txBox="true"/>
          <p:nvPr/>
        </p:nvSpPr>
        <p:spPr>
          <a:xfrm rot="0">
            <a:off x="506329" y="1019175"/>
            <a:ext cx="10222066" cy="1228725"/>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FFFFF"/>
                </a:solidFill>
                <a:latin typeface="Muli"/>
              </a:rPr>
              <a:t>Luật chơi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381375"/>
            <a:ext cx="6944238" cy="3524250"/>
          </a:xfrm>
          <a:prstGeom prst="rect">
            <a:avLst/>
          </a:prstGeom>
        </p:spPr>
        <p:txBody>
          <a:bodyPr anchor="t" rtlCol="false" tIns="0" lIns="0" bIns="0" rIns="0">
            <a:spAutoFit/>
          </a:bodyPr>
          <a:lstStyle/>
          <a:p>
            <a:pPr algn="just">
              <a:lnSpc>
                <a:spcPts val="5580"/>
              </a:lnSpc>
            </a:pPr>
            <a:r>
              <a:rPr lang="en-US" sz="4650">
                <a:solidFill>
                  <a:srgbClr val="31356E"/>
                </a:solidFill>
                <a:latin typeface="Muli"/>
              </a:rPr>
              <a:t>Xác định xem các kỹ thuật học máy có thể dự đoán </a:t>
            </a:r>
            <a:r>
              <a:rPr lang="en-US" sz="4650">
                <a:solidFill>
                  <a:srgbClr val="31356E"/>
                </a:solidFill>
                <a:latin typeface="Muli"/>
              </a:rPr>
              <a:t>kết quả của các trận đấu một cách chính xác hay không?</a:t>
            </a:r>
          </a:p>
        </p:txBody>
      </p:sp>
      <p:grpSp>
        <p:nvGrpSpPr>
          <p:cNvPr name="Group 3" id="3"/>
          <p:cNvGrpSpPr/>
          <p:nvPr/>
        </p:nvGrpSpPr>
        <p:grpSpPr>
          <a:xfrm rot="-10800000">
            <a:off x="15414628" y="-264956"/>
            <a:ext cx="5774656" cy="5000852"/>
            <a:chOff x="0" y="0"/>
            <a:chExt cx="6350000" cy="5499100"/>
          </a:xfrm>
        </p:grpSpPr>
        <p:sp>
          <p:nvSpPr>
            <p:cNvPr name="Freeform 4" id="4"/>
            <p:cNvSpPr/>
            <p:nvPr/>
          </p:nvSpPr>
          <p:spPr>
            <a:xfrm flipH="true" flipV="false" rot="0">
              <a:off x="0" y="0"/>
              <a:ext cx="6350000" cy="5499100"/>
            </a:xfrm>
            <a:custGeom>
              <a:avLst/>
              <a:gdLst/>
              <a:ahLst/>
              <a:cxnLst/>
              <a:rect r="r" b="b" t="t" l="l"/>
              <a:pathLst>
                <a:path h="5499100" w="6350000">
                  <a:moveTo>
                    <a:pt x="1587500" y="2749550"/>
                  </a:moveTo>
                  <a:lnTo>
                    <a:pt x="3175000" y="0"/>
                  </a:lnTo>
                  <a:lnTo>
                    <a:pt x="4762500" y="2749550"/>
                  </a:lnTo>
                  <a:lnTo>
                    <a:pt x="6350000" y="5499100"/>
                  </a:lnTo>
                  <a:lnTo>
                    <a:pt x="0" y="5499100"/>
                  </a:lnTo>
                  <a:close/>
                </a:path>
              </a:pathLst>
            </a:custGeom>
            <a:blipFill>
              <a:blip r:embed="rId2"/>
              <a:stretch>
                <a:fillRect l="-26977" t="0" r="-26977" b="0"/>
              </a:stretch>
            </a:blipFill>
          </p:spPr>
        </p:sp>
      </p:grpSp>
      <p:grpSp>
        <p:nvGrpSpPr>
          <p:cNvPr name="Group 5" id="5"/>
          <p:cNvGrpSpPr/>
          <p:nvPr/>
        </p:nvGrpSpPr>
        <p:grpSpPr>
          <a:xfrm rot="0">
            <a:off x="15414628" y="5551104"/>
            <a:ext cx="5774656" cy="5000852"/>
            <a:chOff x="0" y="0"/>
            <a:chExt cx="6350000" cy="5499100"/>
          </a:xfrm>
        </p:grpSpPr>
        <p:sp>
          <p:nvSpPr>
            <p:cNvPr name="Freeform 6" id="6"/>
            <p:cNvSpPr/>
            <p:nvPr/>
          </p:nvSpPr>
          <p:spPr>
            <a:xfrm flipH="false" flipV="false" rot="0">
              <a:off x="0" y="0"/>
              <a:ext cx="6350000" cy="5499100"/>
            </a:xfrm>
            <a:custGeom>
              <a:avLst/>
              <a:gdLst/>
              <a:ahLst/>
              <a:cxnLst/>
              <a:rect r="r" b="b" t="t" l="l"/>
              <a:pathLst>
                <a:path h="5499100" w="6350000">
                  <a:moveTo>
                    <a:pt x="4762500" y="2749550"/>
                  </a:moveTo>
                  <a:lnTo>
                    <a:pt x="3175000" y="0"/>
                  </a:lnTo>
                  <a:lnTo>
                    <a:pt x="1587500" y="2749550"/>
                  </a:lnTo>
                  <a:lnTo>
                    <a:pt x="0" y="5499100"/>
                  </a:lnTo>
                  <a:lnTo>
                    <a:pt x="6350000" y="5499100"/>
                  </a:lnTo>
                  <a:close/>
                </a:path>
              </a:pathLst>
            </a:custGeom>
            <a:blipFill>
              <a:blip r:embed="rId3"/>
              <a:stretch>
                <a:fillRect l="-58656" t="-21557" r="-126351" b="-63566"/>
              </a:stretch>
            </a:blipFill>
          </p:spPr>
        </p:sp>
      </p:grpSp>
      <p:grpSp>
        <p:nvGrpSpPr>
          <p:cNvPr name="Group 7" id="7"/>
          <p:cNvGrpSpPr/>
          <p:nvPr/>
        </p:nvGrpSpPr>
        <p:grpSpPr>
          <a:xfrm rot="0">
            <a:off x="11706360" y="-264956"/>
            <a:ext cx="5774656" cy="5000852"/>
            <a:chOff x="0" y="0"/>
            <a:chExt cx="6350000" cy="5499100"/>
          </a:xfrm>
        </p:grpSpPr>
        <p:sp>
          <p:nvSpPr>
            <p:cNvPr name="Freeform 8" id="8"/>
            <p:cNvSpPr/>
            <p:nvPr/>
          </p:nvSpPr>
          <p:spPr>
            <a:xfrm flipH="false" flipV="false" rot="0">
              <a:off x="0" y="0"/>
              <a:ext cx="6350000" cy="5499100"/>
            </a:xfrm>
            <a:custGeom>
              <a:avLst/>
              <a:gdLst/>
              <a:ahLst/>
              <a:cxnLst/>
              <a:rect r="r" b="b" t="t" l="l"/>
              <a:pathLst>
                <a:path h="5499100" w="6350000">
                  <a:moveTo>
                    <a:pt x="4762500" y="2749550"/>
                  </a:moveTo>
                  <a:lnTo>
                    <a:pt x="3175000" y="0"/>
                  </a:lnTo>
                  <a:lnTo>
                    <a:pt x="1587500" y="2749550"/>
                  </a:lnTo>
                  <a:lnTo>
                    <a:pt x="0" y="5499100"/>
                  </a:lnTo>
                  <a:lnTo>
                    <a:pt x="6350000" y="5499100"/>
                  </a:lnTo>
                  <a:close/>
                </a:path>
              </a:pathLst>
            </a:custGeom>
            <a:blipFill>
              <a:blip r:embed="rId4"/>
              <a:stretch>
                <a:fillRect l="-160480" t="-36323" r="-30026" b="-52371"/>
              </a:stretch>
            </a:blipFill>
          </p:spPr>
        </p:sp>
      </p:grpSp>
      <p:grpSp>
        <p:nvGrpSpPr>
          <p:cNvPr name="Group 9" id="9"/>
          <p:cNvGrpSpPr/>
          <p:nvPr/>
        </p:nvGrpSpPr>
        <p:grpSpPr>
          <a:xfrm rot="-10800000">
            <a:off x="11706360" y="5551104"/>
            <a:ext cx="5774656" cy="5000852"/>
            <a:chOff x="0" y="0"/>
            <a:chExt cx="6350000" cy="5499100"/>
          </a:xfrm>
        </p:grpSpPr>
        <p:sp>
          <p:nvSpPr>
            <p:cNvPr name="Freeform 10" id="10"/>
            <p:cNvSpPr/>
            <p:nvPr/>
          </p:nvSpPr>
          <p:spPr>
            <a:xfrm flipH="true" flipV="true" rot="0">
              <a:off x="0" y="0"/>
              <a:ext cx="6350000" cy="5499100"/>
            </a:xfrm>
            <a:custGeom>
              <a:avLst/>
              <a:gdLst/>
              <a:ahLst/>
              <a:cxnLst/>
              <a:rect r="r" b="b" t="t" l="l"/>
              <a:pathLst>
                <a:path h="5499100" w="6350000">
                  <a:moveTo>
                    <a:pt x="1587500" y="2749550"/>
                  </a:moveTo>
                  <a:lnTo>
                    <a:pt x="3175000" y="5499100"/>
                  </a:lnTo>
                  <a:lnTo>
                    <a:pt x="4762500" y="2749550"/>
                  </a:lnTo>
                  <a:lnTo>
                    <a:pt x="6350000" y="0"/>
                  </a:lnTo>
                  <a:lnTo>
                    <a:pt x="0" y="0"/>
                  </a:lnTo>
                  <a:close/>
                </a:path>
              </a:pathLst>
            </a:custGeom>
            <a:blipFill>
              <a:blip r:embed="rId5"/>
              <a:stretch>
                <a:fillRect l="-57706" t="0" r="-57719" b="-39927"/>
              </a:stretch>
            </a:blipFill>
          </p:spPr>
        </p:sp>
      </p:grpSp>
      <p:grpSp>
        <p:nvGrpSpPr>
          <p:cNvPr name="Group 11" id="11"/>
          <p:cNvGrpSpPr/>
          <p:nvPr/>
        </p:nvGrpSpPr>
        <p:grpSpPr>
          <a:xfrm rot="-10800000">
            <a:off x="7998093" y="-264956"/>
            <a:ext cx="5774656" cy="5000852"/>
            <a:chOff x="0" y="0"/>
            <a:chExt cx="6350000" cy="5499100"/>
          </a:xfrm>
        </p:grpSpPr>
        <p:sp>
          <p:nvSpPr>
            <p:cNvPr name="Freeform 12" id="12"/>
            <p:cNvSpPr/>
            <p:nvPr/>
          </p:nvSpPr>
          <p:spPr>
            <a:xfrm flipH="false" flipV="true" rot="0">
              <a:off x="0" y="0"/>
              <a:ext cx="6350000" cy="5499100"/>
            </a:xfrm>
            <a:custGeom>
              <a:avLst/>
              <a:gdLst/>
              <a:ahLst/>
              <a:cxnLst/>
              <a:rect r="r" b="b" t="t" l="l"/>
              <a:pathLst>
                <a:path h="5499100" w="6350000">
                  <a:moveTo>
                    <a:pt x="4762500" y="2749550"/>
                  </a:moveTo>
                  <a:lnTo>
                    <a:pt x="3175000" y="5499100"/>
                  </a:lnTo>
                  <a:lnTo>
                    <a:pt x="1587500" y="2749550"/>
                  </a:lnTo>
                  <a:lnTo>
                    <a:pt x="0" y="0"/>
                  </a:lnTo>
                  <a:lnTo>
                    <a:pt x="6350000" y="0"/>
                  </a:lnTo>
                  <a:close/>
                </a:path>
              </a:pathLst>
            </a:custGeom>
            <a:blipFill>
              <a:blip r:embed="rId6"/>
              <a:stretch>
                <a:fillRect l="-17872" t="0" r="-36082" b="0"/>
              </a:stretch>
            </a:blipFill>
          </p:spPr>
        </p:sp>
      </p:grpSp>
      <p:grpSp>
        <p:nvGrpSpPr>
          <p:cNvPr name="Group 13" id="13"/>
          <p:cNvGrpSpPr/>
          <p:nvPr/>
        </p:nvGrpSpPr>
        <p:grpSpPr>
          <a:xfrm rot="0">
            <a:off x="7998093" y="5551104"/>
            <a:ext cx="5774656" cy="5000852"/>
            <a:chOff x="0" y="0"/>
            <a:chExt cx="6350000" cy="5499100"/>
          </a:xfrm>
        </p:grpSpPr>
        <p:sp>
          <p:nvSpPr>
            <p:cNvPr name="Freeform 14" id="14"/>
            <p:cNvSpPr/>
            <p:nvPr/>
          </p:nvSpPr>
          <p:spPr>
            <a:xfrm flipH="false" flipV="false" rot="0">
              <a:off x="0" y="0"/>
              <a:ext cx="6350000" cy="5499100"/>
            </a:xfrm>
            <a:custGeom>
              <a:avLst/>
              <a:gdLst/>
              <a:ahLst/>
              <a:cxnLst/>
              <a:rect r="r" b="b" t="t" l="l"/>
              <a:pathLst>
                <a:path h="5499100" w="6350000">
                  <a:moveTo>
                    <a:pt x="4762500" y="2749550"/>
                  </a:moveTo>
                  <a:lnTo>
                    <a:pt x="3175000" y="0"/>
                  </a:lnTo>
                  <a:lnTo>
                    <a:pt x="1587500" y="2749550"/>
                  </a:lnTo>
                  <a:lnTo>
                    <a:pt x="0" y="5499100"/>
                  </a:lnTo>
                  <a:lnTo>
                    <a:pt x="6350000" y="5499100"/>
                  </a:lnTo>
                  <a:close/>
                </a:path>
              </a:pathLst>
            </a:custGeom>
            <a:blipFill>
              <a:blip r:embed="rId7"/>
              <a:stretch>
                <a:fillRect l="-34486" t="-15584" r="-101925" b="-78426"/>
              </a:stretch>
            </a:blipFill>
          </p:spPr>
        </p:sp>
      </p:grpSp>
      <p:sp>
        <p:nvSpPr>
          <p:cNvPr name="TextBox 15" id="15"/>
          <p:cNvSpPr txBox="true"/>
          <p:nvPr/>
        </p:nvSpPr>
        <p:spPr>
          <a:xfrm rot="0">
            <a:off x="1028700" y="1372710"/>
            <a:ext cx="7448495" cy="704850"/>
          </a:xfrm>
          <a:prstGeom prst="rect">
            <a:avLst/>
          </a:prstGeom>
        </p:spPr>
        <p:txBody>
          <a:bodyPr anchor="t" rtlCol="false" tIns="0" lIns="0" bIns="0" rIns="0">
            <a:spAutoFit/>
          </a:bodyPr>
          <a:lstStyle/>
          <a:p>
            <a:pPr algn="l">
              <a:lnSpc>
                <a:spcPts val="5580"/>
              </a:lnSpc>
            </a:pPr>
            <a:r>
              <a:rPr lang="en-US" sz="4650">
                <a:solidFill>
                  <a:srgbClr val="31356E"/>
                </a:solidFill>
                <a:latin typeface="Muli Bold"/>
              </a:rPr>
              <a:t>MỤC TIÊU CỦA BÀI TOÁN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0"/>
            <a:ext cx="9144000" cy="10287000"/>
          </a:xfrm>
          <a:prstGeom prst="rect">
            <a:avLst/>
          </a:prstGeom>
          <a:solidFill>
            <a:srgbClr val="31356E"/>
          </a:solidFill>
        </p:spPr>
      </p:sp>
      <p:grpSp>
        <p:nvGrpSpPr>
          <p:cNvPr name="Group 3" id="3"/>
          <p:cNvGrpSpPr/>
          <p:nvPr/>
        </p:nvGrpSpPr>
        <p:grpSpPr>
          <a:xfrm rot="5400000">
            <a:off x="1027828" y="1029572"/>
            <a:ext cx="1089448" cy="1087705"/>
            <a:chOff x="0" y="0"/>
            <a:chExt cx="6350000" cy="6339840"/>
          </a:xfrm>
        </p:grpSpPr>
        <p:sp>
          <p:nvSpPr>
            <p:cNvPr name="Freeform 4" id="4"/>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
        <p:nvSpPr>
          <p:cNvPr name="TextBox 5" id="5"/>
          <p:cNvSpPr txBox="true"/>
          <p:nvPr/>
        </p:nvSpPr>
        <p:spPr>
          <a:xfrm rot="0">
            <a:off x="11556864" y="1285452"/>
            <a:ext cx="5694592" cy="528320"/>
          </a:xfrm>
          <a:prstGeom prst="rect">
            <a:avLst/>
          </a:prstGeom>
        </p:spPr>
        <p:txBody>
          <a:bodyPr anchor="t" rtlCol="false" tIns="0" lIns="0" bIns="0" rIns="0">
            <a:spAutoFit/>
          </a:bodyPr>
          <a:lstStyle/>
          <a:p>
            <a:pPr algn="ctr">
              <a:lnSpc>
                <a:spcPts val="4480"/>
              </a:lnSpc>
            </a:pPr>
            <a:r>
              <a:rPr lang="en-US" sz="3200">
                <a:solidFill>
                  <a:srgbClr val="FFFFFF"/>
                </a:solidFill>
                <a:latin typeface="Muli Bold"/>
              </a:rPr>
              <a:t>DỮ LIỆU</a:t>
            </a:r>
          </a:p>
        </p:txBody>
      </p:sp>
      <p:grpSp>
        <p:nvGrpSpPr>
          <p:cNvPr name="Group 6" id="6"/>
          <p:cNvGrpSpPr/>
          <p:nvPr/>
        </p:nvGrpSpPr>
        <p:grpSpPr>
          <a:xfrm rot="5400000">
            <a:off x="10468287" y="1029572"/>
            <a:ext cx="1089448" cy="1087705"/>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Freeform 8" id="8"/>
          <p:cNvSpPr/>
          <p:nvPr/>
        </p:nvSpPr>
        <p:spPr>
          <a:xfrm flipH="false" flipV="false" rot="0">
            <a:off x="10468794" y="2552877"/>
            <a:ext cx="7408076" cy="5477377"/>
          </a:xfrm>
          <a:custGeom>
            <a:avLst/>
            <a:gdLst/>
            <a:ahLst/>
            <a:cxnLst/>
            <a:rect r="r" b="b" t="t" l="l"/>
            <a:pathLst>
              <a:path h="5477377" w="7408076">
                <a:moveTo>
                  <a:pt x="0" y="0"/>
                </a:moveTo>
                <a:lnTo>
                  <a:pt x="7408076" y="0"/>
                </a:lnTo>
                <a:lnTo>
                  <a:pt x="7408076" y="5477377"/>
                </a:lnTo>
                <a:lnTo>
                  <a:pt x="0" y="5477377"/>
                </a:lnTo>
                <a:lnTo>
                  <a:pt x="0" y="0"/>
                </a:lnTo>
                <a:close/>
              </a:path>
            </a:pathLst>
          </a:custGeom>
          <a:blipFill>
            <a:blip r:embed="rId2"/>
            <a:stretch>
              <a:fillRect l="0" t="0" r="0" b="0"/>
            </a:stretch>
          </a:blipFill>
        </p:spPr>
      </p:sp>
      <p:sp>
        <p:nvSpPr>
          <p:cNvPr name="Freeform 9" id="9"/>
          <p:cNvSpPr/>
          <p:nvPr/>
        </p:nvSpPr>
        <p:spPr>
          <a:xfrm flipH="false" flipV="false" rot="0">
            <a:off x="2116405" y="2552877"/>
            <a:ext cx="4902249" cy="4821884"/>
          </a:xfrm>
          <a:custGeom>
            <a:avLst/>
            <a:gdLst/>
            <a:ahLst/>
            <a:cxnLst/>
            <a:rect r="r" b="b" t="t" l="l"/>
            <a:pathLst>
              <a:path h="4821884" w="4902249">
                <a:moveTo>
                  <a:pt x="0" y="0"/>
                </a:moveTo>
                <a:lnTo>
                  <a:pt x="4902249" y="0"/>
                </a:lnTo>
                <a:lnTo>
                  <a:pt x="4902249" y="4821884"/>
                </a:lnTo>
                <a:lnTo>
                  <a:pt x="0" y="4821884"/>
                </a:lnTo>
                <a:lnTo>
                  <a:pt x="0" y="0"/>
                </a:lnTo>
                <a:close/>
              </a:path>
            </a:pathLst>
          </a:custGeom>
          <a:blipFill>
            <a:blip r:embed="rId3"/>
            <a:stretch>
              <a:fillRect l="-167890" t="-16738" r="-17617" b="-28394"/>
            </a:stretch>
          </a:blipFill>
        </p:spPr>
      </p:sp>
      <p:sp>
        <p:nvSpPr>
          <p:cNvPr name="TextBox 10" id="10"/>
          <p:cNvSpPr txBox="true"/>
          <p:nvPr/>
        </p:nvSpPr>
        <p:spPr>
          <a:xfrm rot="0">
            <a:off x="2116405" y="1525799"/>
            <a:ext cx="5694592" cy="528320"/>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242424"/>
                </a:solidFill>
                <a:latin typeface="Muli Bold"/>
              </a:rPr>
              <a:t>OVERFITTING</a:t>
            </a:r>
          </a:p>
        </p:txBody>
      </p:sp>
      <p:sp>
        <p:nvSpPr>
          <p:cNvPr name="TextBox 11" id="11"/>
          <p:cNvSpPr txBox="true"/>
          <p:nvPr/>
        </p:nvSpPr>
        <p:spPr>
          <a:xfrm rot="0">
            <a:off x="1176381" y="7982629"/>
            <a:ext cx="6782297" cy="166306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42424"/>
                </a:solidFill>
                <a:latin typeface="Muli"/>
              </a:rPr>
              <a:t>hi</a:t>
            </a:r>
            <a:r>
              <a:rPr lang="en-US" sz="2400">
                <a:solidFill>
                  <a:srgbClr val="242424"/>
                </a:solidFill>
                <a:latin typeface="Muli"/>
                <a:hlinkClick r:id="rId4" tooltip="https://docs.google.com/spreadsheets/d/1DUF2isFWsqVSYhbaACYtbgcLi_YjDqpE3GLQIVgkKQg/edit#gid=69851113"/>
              </a:rPr>
              <a:t>ện tượng mô hình tìm được quá khớp với dữ liệu </a:t>
            </a:r>
            <a:r>
              <a:rPr lang="en-US" sz="2400">
                <a:solidFill>
                  <a:srgbClr val="242424"/>
                </a:solidFill>
                <a:latin typeface="Muli"/>
                <a:hlinkClick r:id="rId5" tooltip="https://docs.google.com/spreadsheets/d/1DUF2isFWsqVSYhbaACYtbgcLi_YjDqpE3GLQIVgkKQg/edit#gid=69851113"/>
              </a:rPr>
              <a:t>training. Việc quá khớp này có thể dẫn đến việc dự đoán nhầm nhiễu,</a:t>
            </a:r>
            <a:r>
              <a:rPr lang="en-US" sz="2400">
                <a:solidFill>
                  <a:srgbClr val="242424"/>
                </a:solidFill>
                <a:latin typeface="Muli"/>
              </a:rPr>
              <a:t> và chất lượng mô hình không còn tốt trên dữ liệu test nữa</a:t>
            </a:r>
          </a:p>
        </p:txBody>
      </p:sp>
      <p:sp>
        <p:nvSpPr>
          <p:cNvPr name="TextBox 12" id="12"/>
          <p:cNvSpPr txBox="true"/>
          <p:nvPr/>
        </p:nvSpPr>
        <p:spPr>
          <a:xfrm rot="0">
            <a:off x="10477003" y="8401729"/>
            <a:ext cx="6782297" cy="1243965"/>
          </a:xfrm>
          <a:prstGeom prst="rect">
            <a:avLst/>
          </a:prstGeom>
        </p:spPr>
        <p:txBody>
          <a:bodyPr anchor="t" rtlCol="false" tIns="0" lIns="0" bIns="0" rIns="0">
            <a:spAutoFit/>
          </a:bodyPr>
          <a:lstStyle/>
          <a:p>
            <a:pPr algn="just">
              <a:lnSpc>
                <a:spcPts val="3359"/>
              </a:lnSpc>
            </a:pPr>
            <a:r>
              <a:rPr lang="en-US" sz="2400">
                <a:solidFill>
                  <a:srgbClr val="FFFFFF"/>
                </a:solidFill>
                <a:latin typeface="Muli"/>
              </a:rPr>
              <a:t>Dữ liệu nguyên gốc từ Riot API là theo dạng json, nhiều trường thông tin khó để có thể đưa về dữ liệu chuẩn  csv</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92870"/>
            <a:ext cx="7016231" cy="5733151"/>
            <a:chOff x="0" y="0"/>
            <a:chExt cx="9354975" cy="7644201"/>
          </a:xfrm>
        </p:grpSpPr>
        <p:sp>
          <p:nvSpPr>
            <p:cNvPr name="TextBox 3" id="3"/>
            <p:cNvSpPr txBox="true"/>
            <p:nvPr/>
          </p:nvSpPr>
          <p:spPr>
            <a:xfrm rot="0">
              <a:off x="0" y="1999051"/>
              <a:ext cx="9354975" cy="5645150"/>
            </a:xfrm>
            <a:prstGeom prst="rect">
              <a:avLst/>
            </a:prstGeom>
          </p:spPr>
          <p:txBody>
            <a:bodyPr anchor="t" rtlCol="false" tIns="0" lIns="0" bIns="0" rIns="0">
              <a:spAutoFit/>
            </a:bodyPr>
            <a:lstStyle/>
            <a:p>
              <a:pPr algn="l">
                <a:lnSpc>
                  <a:spcPts val="4200"/>
                </a:lnSpc>
              </a:pPr>
              <a:r>
                <a:rPr lang="en-US" sz="3000">
                  <a:solidFill>
                    <a:srgbClr val="242424"/>
                  </a:solidFill>
                  <a:latin typeface="Muli"/>
                </a:rPr>
                <a:t>Các mô hình học máy cung cấp khả năng tự động hóa việc học từ dữ liệu lịch sử của các trận đấu và từ đó, tạo ra các dự đoán về kết quả của các trận đấu tương lai. Trong phần cơ sở lý thuyết này, chúng ta sẽ xem xét một số mô hình học máy phổ biến được sử dụng để dự đoán kết quả trò chơi</a:t>
              </a:r>
            </a:p>
          </p:txBody>
        </p:sp>
        <p:sp>
          <p:nvSpPr>
            <p:cNvPr name="TextBox 4" id="4"/>
            <p:cNvSpPr txBox="true"/>
            <p:nvPr/>
          </p:nvSpPr>
          <p:spPr>
            <a:xfrm rot="0">
              <a:off x="0" y="228600"/>
              <a:ext cx="9354975" cy="1104900"/>
            </a:xfrm>
            <a:prstGeom prst="rect">
              <a:avLst/>
            </a:prstGeom>
          </p:spPr>
          <p:txBody>
            <a:bodyPr anchor="t" rtlCol="false" tIns="0" lIns="0" bIns="0" rIns="0">
              <a:spAutoFit/>
            </a:bodyPr>
            <a:lstStyle/>
            <a:p>
              <a:pPr algn="l">
                <a:lnSpc>
                  <a:spcPts val="6570"/>
                </a:lnSpc>
              </a:pPr>
              <a:r>
                <a:rPr lang="en-US" sz="5475">
                  <a:solidFill>
                    <a:srgbClr val="31356E"/>
                  </a:solidFill>
                  <a:latin typeface="Muli Bold"/>
                </a:rPr>
                <a:t>CƠ SỞ LÝ THUYẾT</a:t>
              </a:r>
            </a:p>
          </p:txBody>
        </p:sp>
      </p:grpSp>
      <p:grpSp>
        <p:nvGrpSpPr>
          <p:cNvPr name="Group 5" id="5"/>
          <p:cNvGrpSpPr/>
          <p:nvPr/>
        </p:nvGrpSpPr>
        <p:grpSpPr>
          <a:xfrm rot="0">
            <a:off x="10326949" y="0"/>
            <a:ext cx="6781172" cy="4559446"/>
            <a:chOff x="0" y="0"/>
            <a:chExt cx="1930400" cy="1297940"/>
          </a:xfrm>
        </p:grpSpPr>
        <p:sp>
          <p:nvSpPr>
            <p:cNvPr name="Freeform 6" id="6"/>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grpSp>
        <p:nvGrpSpPr>
          <p:cNvPr name="Group 7" id="7"/>
          <p:cNvGrpSpPr/>
          <p:nvPr/>
        </p:nvGrpSpPr>
        <p:grpSpPr>
          <a:xfrm rot="-10800000">
            <a:off x="10326949" y="5727554"/>
            <a:ext cx="6781172" cy="4559446"/>
            <a:chOff x="0" y="0"/>
            <a:chExt cx="1930400" cy="1297940"/>
          </a:xfrm>
        </p:grpSpPr>
        <p:sp>
          <p:nvSpPr>
            <p:cNvPr name="Freeform 8" id="8"/>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grpSp>
        <p:nvGrpSpPr>
          <p:cNvPr name="Group 9" id="9"/>
          <p:cNvGrpSpPr/>
          <p:nvPr/>
        </p:nvGrpSpPr>
        <p:grpSpPr>
          <a:xfrm rot="0">
            <a:off x="10172635" y="1598600"/>
            <a:ext cx="7089800" cy="7089800"/>
            <a:chOff x="0" y="0"/>
            <a:chExt cx="6350000" cy="6350000"/>
          </a:xfrm>
        </p:grpSpPr>
        <p:sp>
          <p:nvSpPr>
            <p:cNvPr name="Freeform 10" id="10"/>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2"/>
              <a:stretch>
                <a:fillRect l="-23163" t="0" r="-23163"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53414" y="0"/>
            <a:ext cx="6781172" cy="4559446"/>
            <a:chOff x="0" y="0"/>
            <a:chExt cx="1930400" cy="1297940"/>
          </a:xfrm>
        </p:grpSpPr>
        <p:sp>
          <p:nvSpPr>
            <p:cNvPr name="Freeform 3" id="3"/>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grpSp>
        <p:nvGrpSpPr>
          <p:cNvPr name="Group 4" id="4"/>
          <p:cNvGrpSpPr/>
          <p:nvPr/>
        </p:nvGrpSpPr>
        <p:grpSpPr>
          <a:xfrm rot="-10800000">
            <a:off x="5753414" y="5727554"/>
            <a:ext cx="6781172" cy="4559446"/>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sp>
        <p:nvSpPr>
          <p:cNvPr name="Freeform 6" id="6"/>
          <p:cNvSpPr/>
          <p:nvPr/>
        </p:nvSpPr>
        <p:spPr>
          <a:xfrm flipH="false" flipV="false" rot="0">
            <a:off x="7053678" y="3053178"/>
            <a:ext cx="4180643" cy="4180643"/>
          </a:xfrm>
          <a:custGeom>
            <a:avLst/>
            <a:gdLst/>
            <a:ahLst/>
            <a:cxnLst/>
            <a:rect r="r" b="b" t="t" l="l"/>
            <a:pathLst>
              <a:path h="4180643" w="4180643">
                <a:moveTo>
                  <a:pt x="0" y="0"/>
                </a:moveTo>
                <a:lnTo>
                  <a:pt x="4180644" y="0"/>
                </a:lnTo>
                <a:lnTo>
                  <a:pt x="4180644" y="4180644"/>
                </a:lnTo>
                <a:lnTo>
                  <a:pt x="0" y="4180644"/>
                </a:lnTo>
                <a:lnTo>
                  <a:pt x="0" y="0"/>
                </a:lnTo>
                <a:close/>
              </a:path>
            </a:pathLst>
          </a:custGeom>
          <a:blipFill>
            <a:blip r:embed="rId2"/>
            <a:stretch>
              <a:fillRect l="0" t="0" r="0" b="0"/>
            </a:stretch>
          </a:blipFill>
        </p:spPr>
      </p:sp>
      <p:sp>
        <p:nvSpPr>
          <p:cNvPr name="TextBox 7" id="7"/>
          <p:cNvSpPr txBox="true"/>
          <p:nvPr/>
        </p:nvSpPr>
        <p:spPr>
          <a:xfrm rot="0">
            <a:off x="6541678" y="200099"/>
            <a:ext cx="4864970" cy="16572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HỆ SỐ</a:t>
            </a:r>
          </a:p>
          <a:p>
            <a:pPr algn="ctr">
              <a:lnSpc>
                <a:spcPts val="6570"/>
              </a:lnSpc>
            </a:pPr>
            <a:r>
              <a:rPr lang="en-US" sz="5475">
                <a:solidFill>
                  <a:srgbClr val="FFFFFF"/>
                </a:solidFill>
                <a:latin typeface="Muli Bold"/>
              </a:rPr>
              <a:t> ĐÁNH GIÁ</a:t>
            </a:r>
          </a:p>
        </p:txBody>
      </p:sp>
      <p:sp>
        <p:nvSpPr>
          <p:cNvPr name="TextBox 8" id="8"/>
          <p:cNvSpPr txBox="true"/>
          <p:nvPr/>
        </p:nvSpPr>
        <p:spPr>
          <a:xfrm rot="0">
            <a:off x="6711515" y="8844000"/>
            <a:ext cx="4864970" cy="8286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ACCURACY </a:t>
            </a:r>
          </a:p>
        </p:txBody>
      </p:sp>
      <p:sp>
        <p:nvSpPr>
          <p:cNvPr name="TextBox 9" id="9"/>
          <p:cNvSpPr txBox="true"/>
          <p:nvPr/>
        </p:nvSpPr>
        <p:spPr>
          <a:xfrm rot="0">
            <a:off x="841975" y="4012615"/>
            <a:ext cx="4911439" cy="2214146"/>
          </a:xfrm>
          <a:prstGeom prst="rect">
            <a:avLst/>
          </a:prstGeom>
        </p:spPr>
        <p:txBody>
          <a:bodyPr anchor="t" rtlCol="false" tIns="0" lIns="0" bIns="0" rIns="0">
            <a:spAutoFit/>
          </a:bodyPr>
          <a:lstStyle/>
          <a:p>
            <a:pPr algn="just">
              <a:lnSpc>
                <a:spcPts val="4480"/>
              </a:lnSpc>
              <a:spcBef>
                <a:spcPct val="0"/>
              </a:spcBef>
            </a:pPr>
            <a:r>
              <a:rPr lang="en-US" sz="3200">
                <a:solidFill>
                  <a:srgbClr val="31356E"/>
                </a:solidFill>
                <a:latin typeface="Muli"/>
              </a:rPr>
              <a:t>Accuracy (Độ Chính Xác)  là tỷ lệ số mẫu được phân loại chính xác trên tổng số mẫu.</a:t>
            </a:r>
          </a:p>
        </p:txBody>
      </p:sp>
      <p:grpSp>
        <p:nvGrpSpPr>
          <p:cNvPr name="Group 10" id="10"/>
          <p:cNvGrpSpPr/>
          <p:nvPr/>
        </p:nvGrpSpPr>
        <p:grpSpPr>
          <a:xfrm rot="0">
            <a:off x="11128834" y="4559272"/>
            <a:ext cx="5770386" cy="1168457"/>
            <a:chOff x="0" y="0"/>
            <a:chExt cx="7693848" cy="1557942"/>
          </a:xfrm>
        </p:grpSpPr>
        <p:sp>
          <p:nvSpPr>
            <p:cNvPr name="TextBox 11" id="11"/>
            <p:cNvSpPr txBox="true"/>
            <p:nvPr/>
          </p:nvSpPr>
          <p:spPr>
            <a:xfrm rot="0">
              <a:off x="4008372" y="-47625"/>
              <a:ext cx="3685476" cy="688518"/>
            </a:xfrm>
            <a:prstGeom prst="rect">
              <a:avLst/>
            </a:prstGeom>
          </p:spPr>
          <p:txBody>
            <a:bodyPr anchor="t" rtlCol="false" tIns="0" lIns="0" bIns="0" rIns="0">
              <a:spAutoFit/>
            </a:bodyPr>
            <a:lstStyle/>
            <a:p>
              <a:pPr algn="just">
                <a:lnSpc>
                  <a:spcPts val="4480"/>
                </a:lnSpc>
                <a:spcBef>
                  <a:spcPct val="0"/>
                </a:spcBef>
              </a:pPr>
              <a:r>
                <a:rPr lang="en-US" sz="3200">
                  <a:solidFill>
                    <a:srgbClr val="31356E"/>
                  </a:solidFill>
                  <a:latin typeface="Muli"/>
                </a:rPr>
                <a:t>Dự đoán đúng</a:t>
              </a:r>
            </a:p>
          </p:txBody>
        </p:sp>
        <p:sp>
          <p:nvSpPr>
            <p:cNvPr name="TextBox 12" id="12"/>
            <p:cNvSpPr txBox="true"/>
            <p:nvPr/>
          </p:nvSpPr>
          <p:spPr>
            <a:xfrm rot="0">
              <a:off x="4008372" y="869424"/>
              <a:ext cx="3685476" cy="688518"/>
            </a:xfrm>
            <a:prstGeom prst="rect">
              <a:avLst/>
            </a:prstGeom>
          </p:spPr>
          <p:txBody>
            <a:bodyPr anchor="t" rtlCol="false" tIns="0" lIns="0" bIns="0" rIns="0">
              <a:spAutoFit/>
            </a:bodyPr>
            <a:lstStyle/>
            <a:p>
              <a:pPr algn="just">
                <a:lnSpc>
                  <a:spcPts val="4480"/>
                </a:lnSpc>
                <a:spcBef>
                  <a:spcPct val="0"/>
                </a:spcBef>
              </a:pPr>
              <a:r>
                <a:rPr lang="en-US" sz="3200">
                  <a:solidFill>
                    <a:srgbClr val="31356E"/>
                  </a:solidFill>
                  <a:latin typeface="Muli"/>
                </a:rPr>
                <a:t>Tổng dự đoán</a:t>
              </a:r>
            </a:p>
          </p:txBody>
        </p:sp>
        <p:sp>
          <p:nvSpPr>
            <p:cNvPr name="AutoShape 13" id="13"/>
            <p:cNvSpPr/>
            <p:nvPr/>
          </p:nvSpPr>
          <p:spPr>
            <a:xfrm rot="0">
              <a:off x="4064849" y="765432"/>
              <a:ext cx="3572521" cy="24617"/>
            </a:xfrm>
            <a:prstGeom prst="rect">
              <a:avLst/>
            </a:prstGeom>
            <a:solidFill>
              <a:srgbClr val="31356E"/>
            </a:solidFill>
          </p:spPr>
        </p:sp>
        <p:sp>
          <p:nvSpPr>
            <p:cNvPr name="TextBox 14" id="14"/>
            <p:cNvSpPr txBox="true"/>
            <p:nvPr/>
          </p:nvSpPr>
          <p:spPr>
            <a:xfrm rot="0">
              <a:off x="0" y="409668"/>
              <a:ext cx="4064849" cy="688518"/>
            </a:xfrm>
            <a:prstGeom prst="rect">
              <a:avLst/>
            </a:prstGeom>
          </p:spPr>
          <p:txBody>
            <a:bodyPr anchor="t" rtlCol="false" tIns="0" lIns="0" bIns="0" rIns="0">
              <a:spAutoFit/>
            </a:bodyPr>
            <a:lstStyle/>
            <a:p>
              <a:pPr algn="just">
                <a:lnSpc>
                  <a:spcPts val="4480"/>
                </a:lnSpc>
                <a:spcBef>
                  <a:spcPct val="0"/>
                </a:spcBef>
              </a:pPr>
              <a:r>
                <a:rPr lang="en-US" sz="3200">
                  <a:solidFill>
                    <a:srgbClr val="31356E"/>
                  </a:solidFill>
                  <a:latin typeface="Muli"/>
                </a:rPr>
                <a:t>Độ chính xác =</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53414" y="0"/>
            <a:ext cx="6781172" cy="4559446"/>
            <a:chOff x="0" y="0"/>
            <a:chExt cx="1930400" cy="1297940"/>
          </a:xfrm>
        </p:grpSpPr>
        <p:sp>
          <p:nvSpPr>
            <p:cNvPr name="Freeform 3" id="3"/>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grpSp>
        <p:nvGrpSpPr>
          <p:cNvPr name="Group 4" id="4"/>
          <p:cNvGrpSpPr/>
          <p:nvPr/>
        </p:nvGrpSpPr>
        <p:grpSpPr>
          <a:xfrm rot="-10800000">
            <a:off x="5753414" y="5727554"/>
            <a:ext cx="6781172" cy="4559446"/>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sp>
        <p:nvSpPr>
          <p:cNvPr name="Freeform 6" id="6"/>
          <p:cNvSpPr/>
          <p:nvPr/>
        </p:nvSpPr>
        <p:spPr>
          <a:xfrm flipH="false" flipV="false" rot="0">
            <a:off x="7053678" y="3053178"/>
            <a:ext cx="4180643" cy="4180643"/>
          </a:xfrm>
          <a:custGeom>
            <a:avLst/>
            <a:gdLst/>
            <a:ahLst/>
            <a:cxnLst/>
            <a:rect r="r" b="b" t="t" l="l"/>
            <a:pathLst>
              <a:path h="4180643" w="4180643">
                <a:moveTo>
                  <a:pt x="0" y="0"/>
                </a:moveTo>
                <a:lnTo>
                  <a:pt x="4180644" y="0"/>
                </a:lnTo>
                <a:lnTo>
                  <a:pt x="4180644" y="4180644"/>
                </a:lnTo>
                <a:lnTo>
                  <a:pt x="0" y="4180644"/>
                </a:lnTo>
                <a:lnTo>
                  <a:pt x="0" y="0"/>
                </a:lnTo>
                <a:close/>
              </a:path>
            </a:pathLst>
          </a:custGeom>
          <a:blipFill>
            <a:blip r:embed="rId2"/>
            <a:stretch>
              <a:fillRect l="0" t="0" r="0" b="0"/>
            </a:stretch>
          </a:blipFill>
        </p:spPr>
      </p:sp>
      <p:sp>
        <p:nvSpPr>
          <p:cNvPr name="TextBox 7" id="7"/>
          <p:cNvSpPr txBox="true"/>
          <p:nvPr/>
        </p:nvSpPr>
        <p:spPr>
          <a:xfrm rot="0">
            <a:off x="6541678" y="200099"/>
            <a:ext cx="4864970" cy="16572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HỆ SỐ</a:t>
            </a:r>
          </a:p>
          <a:p>
            <a:pPr algn="ctr">
              <a:lnSpc>
                <a:spcPts val="6570"/>
              </a:lnSpc>
            </a:pPr>
            <a:r>
              <a:rPr lang="en-US" sz="5475">
                <a:solidFill>
                  <a:srgbClr val="FFFFFF"/>
                </a:solidFill>
                <a:latin typeface="Muli Bold"/>
              </a:rPr>
              <a:t> ĐÁNH GIÁ</a:t>
            </a:r>
          </a:p>
        </p:txBody>
      </p:sp>
      <p:sp>
        <p:nvSpPr>
          <p:cNvPr name="TextBox 8" id="8"/>
          <p:cNvSpPr txBox="true"/>
          <p:nvPr/>
        </p:nvSpPr>
        <p:spPr>
          <a:xfrm rot="0">
            <a:off x="6711515" y="8844000"/>
            <a:ext cx="4864970" cy="8286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F1 SCORE</a:t>
            </a:r>
          </a:p>
        </p:txBody>
      </p:sp>
      <p:sp>
        <p:nvSpPr>
          <p:cNvPr name="TextBox 9" id="9"/>
          <p:cNvSpPr txBox="true"/>
          <p:nvPr/>
        </p:nvSpPr>
        <p:spPr>
          <a:xfrm rot="0">
            <a:off x="841975" y="8210748"/>
            <a:ext cx="4911439" cy="1047552"/>
          </a:xfrm>
          <a:prstGeom prst="rect">
            <a:avLst/>
          </a:prstGeom>
        </p:spPr>
        <p:txBody>
          <a:bodyPr anchor="t" rtlCol="false" tIns="0" lIns="0" bIns="0" rIns="0">
            <a:spAutoFit/>
          </a:bodyPr>
          <a:lstStyle/>
          <a:p>
            <a:pPr algn="just">
              <a:lnSpc>
                <a:spcPts val="4200"/>
              </a:lnSpc>
              <a:spcBef>
                <a:spcPct val="0"/>
              </a:spcBef>
            </a:pPr>
            <a:r>
              <a:rPr lang="en-US" sz="3000">
                <a:solidFill>
                  <a:srgbClr val="31356E"/>
                </a:solidFill>
                <a:latin typeface="Muli"/>
              </a:rPr>
              <a:t>F1 Score là trung bình điều hòa của Precision và Recall</a:t>
            </a:r>
          </a:p>
        </p:txBody>
      </p:sp>
      <p:sp>
        <p:nvSpPr>
          <p:cNvPr name="TextBox 10" id="10"/>
          <p:cNvSpPr txBox="true"/>
          <p:nvPr/>
        </p:nvSpPr>
        <p:spPr>
          <a:xfrm rot="0">
            <a:off x="13468798" y="8042218"/>
            <a:ext cx="3237384" cy="528295"/>
          </a:xfrm>
          <a:prstGeom prst="rect">
            <a:avLst/>
          </a:prstGeom>
        </p:spPr>
        <p:txBody>
          <a:bodyPr anchor="t" rtlCol="false" tIns="0" lIns="0" bIns="0" rIns="0">
            <a:spAutoFit/>
          </a:bodyPr>
          <a:lstStyle/>
          <a:p>
            <a:pPr algn="just">
              <a:lnSpc>
                <a:spcPts val="4480"/>
              </a:lnSpc>
              <a:spcBef>
                <a:spcPct val="0"/>
              </a:spcBef>
            </a:pPr>
            <a:r>
              <a:rPr lang="en-US" sz="3200">
                <a:solidFill>
                  <a:srgbClr val="31356E"/>
                </a:solidFill>
                <a:latin typeface="Muli"/>
              </a:rPr>
              <a:t>Precision * Recall</a:t>
            </a:r>
          </a:p>
        </p:txBody>
      </p:sp>
      <p:sp>
        <p:nvSpPr>
          <p:cNvPr name="TextBox 11" id="11"/>
          <p:cNvSpPr txBox="true"/>
          <p:nvPr/>
        </p:nvSpPr>
        <p:spPr>
          <a:xfrm rot="0">
            <a:off x="13468798" y="8730005"/>
            <a:ext cx="3296419" cy="528295"/>
          </a:xfrm>
          <a:prstGeom prst="rect">
            <a:avLst/>
          </a:prstGeom>
        </p:spPr>
        <p:txBody>
          <a:bodyPr anchor="t" rtlCol="false" tIns="0" lIns="0" bIns="0" rIns="0">
            <a:spAutoFit/>
          </a:bodyPr>
          <a:lstStyle/>
          <a:p>
            <a:pPr algn="just">
              <a:lnSpc>
                <a:spcPts val="4480"/>
              </a:lnSpc>
              <a:spcBef>
                <a:spcPct val="0"/>
              </a:spcBef>
            </a:pPr>
            <a:r>
              <a:rPr lang="en-US" sz="3200">
                <a:solidFill>
                  <a:srgbClr val="31356E"/>
                </a:solidFill>
                <a:latin typeface="Muli"/>
              </a:rPr>
              <a:t>Precision + Recall</a:t>
            </a:r>
          </a:p>
        </p:txBody>
      </p:sp>
      <p:sp>
        <p:nvSpPr>
          <p:cNvPr name="AutoShape 12" id="12"/>
          <p:cNvSpPr/>
          <p:nvPr/>
        </p:nvSpPr>
        <p:spPr>
          <a:xfrm rot="0">
            <a:off x="13511156" y="8663917"/>
            <a:ext cx="3195026" cy="18783"/>
          </a:xfrm>
          <a:prstGeom prst="rect">
            <a:avLst/>
          </a:prstGeom>
          <a:solidFill>
            <a:srgbClr val="31356E"/>
          </a:solidFill>
        </p:spPr>
      </p:sp>
      <p:sp>
        <p:nvSpPr>
          <p:cNvPr name="TextBox 13" id="13"/>
          <p:cNvSpPr txBox="true"/>
          <p:nvPr/>
        </p:nvSpPr>
        <p:spPr>
          <a:xfrm rot="0">
            <a:off x="12460789" y="8394740"/>
            <a:ext cx="822647" cy="528295"/>
          </a:xfrm>
          <a:prstGeom prst="rect">
            <a:avLst/>
          </a:prstGeom>
        </p:spPr>
        <p:txBody>
          <a:bodyPr anchor="t" rtlCol="false" tIns="0" lIns="0" bIns="0" rIns="0">
            <a:spAutoFit/>
          </a:bodyPr>
          <a:lstStyle/>
          <a:p>
            <a:pPr algn="just">
              <a:lnSpc>
                <a:spcPts val="4480"/>
              </a:lnSpc>
              <a:spcBef>
                <a:spcPct val="0"/>
              </a:spcBef>
            </a:pPr>
            <a:r>
              <a:rPr lang="en-US" sz="3200">
                <a:solidFill>
                  <a:srgbClr val="31356E"/>
                </a:solidFill>
                <a:latin typeface="Muli"/>
              </a:rPr>
              <a:t>F1 =</a:t>
            </a:r>
          </a:p>
        </p:txBody>
      </p:sp>
      <p:sp>
        <p:nvSpPr>
          <p:cNvPr name="TextBox 14" id="14"/>
          <p:cNvSpPr txBox="true"/>
          <p:nvPr/>
        </p:nvSpPr>
        <p:spPr>
          <a:xfrm rot="0">
            <a:off x="841975" y="515592"/>
            <a:ext cx="4911439" cy="3180755"/>
          </a:xfrm>
          <a:prstGeom prst="rect">
            <a:avLst/>
          </a:prstGeom>
        </p:spPr>
        <p:txBody>
          <a:bodyPr anchor="t" rtlCol="false" tIns="0" lIns="0" bIns="0" rIns="0">
            <a:spAutoFit/>
          </a:bodyPr>
          <a:lstStyle/>
          <a:p>
            <a:pPr algn="just">
              <a:lnSpc>
                <a:spcPts val="4200"/>
              </a:lnSpc>
              <a:spcBef>
                <a:spcPct val="0"/>
              </a:spcBef>
            </a:pPr>
            <a:r>
              <a:rPr lang="en-US" sz="3000">
                <a:solidFill>
                  <a:srgbClr val="31356E"/>
                </a:solidFill>
                <a:latin typeface="Muli"/>
              </a:rPr>
              <a:t>Precision là tỉ lệ giữa số lượng các điểm dữ liệu được phân loại đúng thuộc một lớp cụ thể (TP) và tổng số điểm dữ liệu được phân loại vào lớp đó (TP + FP)</a:t>
            </a:r>
          </a:p>
        </p:txBody>
      </p:sp>
      <p:sp>
        <p:nvSpPr>
          <p:cNvPr name="TextBox 15" id="15"/>
          <p:cNvSpPr txBox="true"/>
          <p:nvPr/>
        </p:nvSpPr>
        <p:spPr>
          <a:xfrm rot="0">
            <a:off x="841975" y="4162767"/>
            <a:ext cx="4911439" cy="3180755"/>
          </a:xfrm>
          <a:prstGeom prst="rect">
            <a:avLst/>
          </a:prstGeom>
        </p:spPr>
        <p:txBody>
          <a:bodyPr anchor="t" rtlCol="false" tIns="0" lIns="0" bIns="0" rIns="0">
            <a:spAutoFit/>
          </a:bodyPr>
          <a:lstStyle/>
          <a:p>
            <a:pPr algn="just">
              <a:lnSpc>
                <a:spcPts val="4200"/>
              </a:lnSpc>
              <a:spcBef>
                <a:spcPct val="0"/>
              </a:spcBef>
            </a:pPr>
            <a:r>
              <a:rPr lang="en-US" sz="3000">
                <a:solidFill>
                  <a:srgbClr val="31356E"/>
                </a:solidFill>
                <a:latin typeface="Muli"/>
              </a:rPr>
              <a:t>Recall (độ phủ) là tỉ lệ giữa số lượng các điểm dữ liệu được phân loại đúng thuộc một lớp cụ thể (TP) và tổng số điểm dữ liệu thực sự thuộc vào lớp đó (TP+FN).</a:t>
            </a:r>
          </a:p>
        </p:txBody>
      </p:sp>
      <p:sp>
        <p:nvSpPr>
          <p:cNvPr name="TextBox 16" id="16"/>
          <p:cNvSpPr txBox="true"/>
          <p:nvPr/>
        </p:nvSpPr>
        <p:spPr>
          <a:xfrm rot="0">
            <a:off x="13468798" y="5095701"/>
            <a:ext cx="3237384" cy="528295"/>
          </a:xfrm>
          <a:prstGeom prst="rect">
            <a:avLst/>
          </a:prstGeom>
        </p:spPr>
        <p:txBody>
          <a:bodyPr anchor="t" rtlCol="false" tIns="0" lIns="0" bIns="0" rIns="0">
            <a:spAutoFit/>
          </a:bodyPr>
          <a:lstStyle/>
          <a:p>
            <a:pPr algn="ctr">
              <a:lnSpc>
                <a:spcPts val="4480"/>
              </a:lnSpc>
              <a:spcBef>
                <a:spcPct val="0"/>
              </a:spcBef>
            </a:pPr>
            <a:r>
              <a:rPr lang="en-US" sz="3200">
                <a:solidFill>
                  <a:srgbClr val="31356E"/>
                </a:solidFill>
                <a:latin typeface="Muli"/>
              </a:rPr>
              <a:t>TP</a:t>
            </a:r>
          </a:p>
        </p:txBody>
      </p:sp>
      <p:sp>
        <p:nvSpPr>
          <p:cNvPr name="TextBox 17" id="17"/>
          <p:cNvSpPr txBox="true"/>
          <p:nvPr/>
        </p:nvSpPr>
        <p:spPr>
          <a:xfrm rot="0">
            <a:off x="13468798" y="5783487"/>
            <a:ext cx="3296419" cy="528295"/>
          </a:xfrm>
          <a:prstGeom prst="rect">
            <a:avLst/>
          </a:prstGeom>
        </p:spPr>
        <p:txBody>
          <a:bodyPr anchor="t" rtlCol="false" tIns="0" lIns="0" bIns="0" rIns="0">
            <a:spAutoFit/>
          </a:bodyPr>
          <a:lstStyle/>
          <a:p>
            <a:pPr algn="ctr">
              <a:lnSpc>
                <a:spcPts val="4480"/>
              </a:lnSpc>
              <a:spcBef>
                <a:spcPct val="0"/>
              </a:spcBef>
            </a:pPr>
            <a:r>
              <a:rPr lang="en-US" sz="3200">
                <a:solidFill>
                  <a:srgbClr val="31356E"/>
                </a:solidFill>
                <a:latin typeface="Muli"/>
              </a:rPr>
              <a:t>TP + FN</a:t>
            </a:r>
          </a:p>
        </p:txBody>
      </p:sp>
      <p:sp>
        <p:nvSpPr>
          <p:cNvPr name="AutoShape 18" id="18"/>
          <p:cNvSpPr/>
          <p:nvPr/>
        </p:nvSpPr>
        <p:spPr>
          <a:xfrm rot="0">
            <a:off x="13511156" y="5717400"/>
            <a:ext cx="3195026" cy="18783"/>
          </a:xfrm>
          <a:prstGeom prst="rect">
            <a:avLst/>
          </a:prstGeom>
          <a:solidFill>
            <a:srgbClr val="31356E"/>
          </a:solidFill>
        </p:spPr>
      </p:sp>
      <p:sp>
        <p:nvSpPr>
          <p:cNvPr name="TextBox 19" id="19"/>
          <p:cNvSpPr txBox="true"/>
          <p:nvPr/>
        </p:nvSpPr>
        <p:spPr>
          <a:xfrm rot="0">
            <a:off x="11898343" y="5336036"/>
            <a:ext cx="1385094" cy="528295"/>
          </a:xfrm>
          <a:prstGeom prst="rect">
            <a:avLst/>
          </a:prstGeom>
        </p:spPr>
        <p:txBody>
          <a:bodyPr anchor="t" rtlCol="false" tIns="0" lIns="0" bIns="0" rIns="0">
            <a:spAutoFit/>
          </a:bodyPr>
          <a:lstStyle/>
          <a:p>
            <a:pPr algn="just">
              <a:lnSpc>
                <a:spcPts val="4480"/>
              </a:lnSpc>
              <a:spcBef>
                <a:spcPct val="0"/>
              </a:spcBef>
            </a:pPr>
            <a:r>
              <a:rPr lang="en-US" sz="3200">
                <a:solidFill>
                  <a:srgbClr val="31356E"/>
                </a:solidFill>
                <a:latin typeface="Muli"/>
              </a:rPr>
              <a:t>Recall=</a:t>
            </a:r>
          </a:p>
        </p:txBody>
      </p:sp>
      <p:sp>
        <p:nvSpPr>
          <p:cNvPr name="TextBox 20" id="20"/>
          <p:cNvSpPr txBox="true"/>
          <p:nvPr/>
        </p:nvSpPr>
        <p:spPr>
          <a:xfrm rot="0">
            <a:off x="13468798" y="2149183"/>
            <a:ext cx="3237384" cy="528295"/>
          </a:xfrm>
          <a:prstGeom prst="rect">
            <a:avLst/>
          </a:prstGeom>
        </p:spPr>
        <p:txBody>
          <a:bodyPr anchor="t" rtlCol="false" tIns="0" lIns="0" bIns="0" rIns="0">
            <a:spAutoFit/>
          </a:bodyPr>
          <a:lstStyle/>
          <a:p>
            <a:pPr algn="ctr">
              <a:lnSpc>
                <a:spcPts val="4480"/>
              </a:lnSpc>
              <a:spcBef>
                <a:spcPct val="0"/>
              </a:spcBef>
            </a:pPr>
            <a:r>
              <a:rPr lang="en-US" sz="3200">
                <a:solidFill>
                  <a:srgbClr val="31356E"/>
                </a:solidFill>
                <a:latin typeface="Muli"/>
              </a:rPr>
              <a:t>TP</a:t>
            </a:r>
          </a:p>
        </p:txBody>
      </p:sp>
      <p:sp>
        <p:nvSpPr>
          <p:cNvPr name="TextBox 21" id="21"/>
          <p:cNvSpPr txBox="true"/>
          <p:nvPr/>
        </p:nvSpPr>
        <p:spPr>
          <a:xfrm rot="0">
            <a:off x="13468798" y="2836970"/>
            <a:ext cx="3296419" cy="528295"/>
          </a:xfrm>
          <a:prstGeom prst="rect">
            <a:avLst/>
          </a:prstGeom>
        </p:spPr>
        <p:txBody>
          <a:bodyPr anchor="t" rtlCol="false" tIns="0" lIns="0" bIns="0" rIns="0">
            <a:spAutoFit/>
          </a:bodyPr>
          <a:lstStyle/>
          <a:p>
            <a:pPr algn="ctr">
              <a:lnSpc>
                <a:spcPts val="4480"/>
              </a:lnSpc>
              <a:spcBef>
                <a:spcPct val="0"/>
              </a:spcBef>
            </a:pPr>
            <a:r>
              <a:rPr lang="en-US" sz="3200">
                <a:solidFill>
                  <a:srgbClr val="31356E"/>
                </a:solidFill>
                <a:latin typeface="Muli"/>
              </a:rPr>
              <a:t>TP + FP</a:t>
            </a:r>
          </a:p>
        </p:txBody>
      </p:sp>
      <p:sp>
        <p:nvSpPr>
          <p:cNvPr name="AutoShape 22" id="22"/>
          <p:cNvSpPr/>
          <p:nvPr/>
        </p:nvSpPr>
        <p:spPr>
          <a:xfrm rot="0">
            <a:off x="13511156" y="2770882"/>
            <a:ext cx="3195026" cy="18783"/>
          </a:xfrm>
          <a:prstGeom prst="rect">
            <a:avLst/>
          </a:prstGeom>
          <a:solidFill>
            <a:srgbClr val="31356E"/>
          </a:solidFill>
        </p:spPr>
      </p:sp>
      <p:sp>
        <p:nvSpPr>
          <p:cNvPr name="TextBox 23" id="23"/>
          <p:cNvSpPr txBox="true"/>
          <p:nvPr/>
        </p:nvSpPr>
        <p:spPr>
          <a:xfrm rot="0">
            <a:off x="11234322" y="2482922"/>
            <a:ext cx="2049115" cy="528295"/>
          </a:xfrm>
          <a:prstGeom prst="rect">
            <a:avLst/>
          </a:prstGeom>
        </p:spPr>
        <p:txBody>
          <a:bodyPr anchor="t" rtlCol="false" tIns="0" lIns="0" bIns="0" rIns="0">
            <a:spAutoFit/>
          </a:bodyPr>
          <a:lstStyle/>
          <a:p>
            <a:pPr algn="just">
              <a:lnSpc>
                <a:spcPts val="4480"/>
              </a:lnSpc>
              <a:spcBef>
                <a:spcPct val="0"/>
              </a:spcBef>
            </a:pPr>
            <a:r>
              <a:rPr lang="en-US" sz="3200">
                <a:solidFill>
                  <a:srgbClr val="31356E"/>
                </a:solidFill>
                <a:latin typeface="Muli"/>
              </a:rPr>
              <a:t>Precision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53414" y="0"/>
            <a:ext cx="6781172" cy="4559446"/>
            <a:chOff x="0" y="0"/>
            <a:chExt cx="1930400" cy="1297940"/>
          </a:xfrm>
        </p:grpSpPr>
        <p:sp>
          <p:nvSpPr>
            <p:cNvPr name="Freeform 3" id="3"/>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grpSp>
        <p:nvGrpSpPr>
          <p:cNvPr name="Group 4" id="4"/>
          <p:cNvGrpSpPr/>
          <p:nvPr/>
        </p:nvGrpSpPr>
        <p:grpSpPr>
          <a:xfrm rot="-10800000">
            <a:off x="5753414" y="5727554"/>
            <a:ext cx="6781172" cy="4559446"/>
            <a:chOff x="0" y="0"/>
            <a:chExt cx="1930400" cy="1297940"/>
          </a:xfrm>
        </p:grpSpPr>
        <p:sp>
          <p:nvSpPr>
            <p:cNvPr name="Freeform 5" id="5"/>
            <p:cNvSpPr/>
            <p:nvPr/>
          </p:nvSpPr>
          <p:spPr>
            <a:xfrm flipH="false" flipV="false" rot="0">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sp>
        <p:nvSpPr>
          <p:cNvPr name="Freeform 6" id="6"/>
          <p:cNvSpPr/>
          <p:nvPr/>
        </p:nvSpPr>
        <p:spPr>
          <a:xfrm flipH="false" flipV="false" rot="0">
            <a:off x="7053678" y="3053178"/>
            <a:ext cx="4180643" cy="4180643"/>
          </a:xfrm>
          <a:custGeom>
            <a:avLst/>
            <a:gdLst/>
            <a:ahLst/>
            <a:cxnLst/>
            <a:rect r="r" b="b" t="t" l="l"/>
            <a:pathLst>
              <a:path h="4180643" w="4180643">
                <a:moveTo>
                  <a:pt x="0" y="0"/>
                </a:moveTo>
                <a:lnTo>
                  <a:pt x="4180644" y="0"/>
                </a:lnTo>
                <a:lnTo>
                  <a:pt x="4180644" y="4180644"/>
                </a:lnTo>
                <a:lnTo>
                  <a:pt x="0" y="4180644"/>
                </a:lnTo>
                <a:lnTo>
                  <a:pt x="0" y="0"/>
                </a:lnTo>
                <a:close/>
              </a:path>
            </a:pathLst>
          </a:custGeom>
          <a:blipFill>
            <a:blip r:embed="rId2"/>
            <a:stretch>
              <a:fillRect l="0" t="0" r="0" b="0"/>
            </a:stretch>
          </a:blipFill>
        </p:spPr>
      </p:sp>
      <p:sp>
        <p:nvSpPr>
          <p:cNvPr name="Freeform 7" id="7"/>
          <p:cNvSpPr/>
          <p:nvPr/>
        </p:nvSpPr>
        <p:spPr>
          <a:xfrm flipH="false" flipV="false" rot="0">
            <a:off x="11576485" y="2070519"/>
            <a:ext cx="5936758" cy="5936758"/>
          </a:xfrm>
          <a:custGeom>
            <a:avLst/>
            <a:gdLst/>
            <a:ahLst/>
            <a:cxnLst/>
            <a:rect r="r" b="b" t="t" l="l"/>
            <a:pathLst>
              <a:path h="5936758" w="5936758">
                <a:moveTo>
                  <a:pt x="0" y="0"/>
                </a:moveTo>
                <a:lnTo>
                  <a:pt x="5936758" y="0"/>
                </a:lnTo>
                <a:lnTo>
                  <a:pt x="5936758" y="5936758"/>
                </a:lnTo>
                <a:lnTo>
                  <a:pt x="0" y="5936758"/>
                </a:lnTo>
                <a:lnTo>
                  <a:pt x="0" y="0"/>
                </a:lnTo>
                <a:close/>
              </a:path>
            </a:pathLst>
          </a:custGeom>
          <a:blipFill>
            <a:blip r:embed="rId3"/>
            <a:stretch>
              <a:fillRect l="0" t="0" r="0" b="0"/>
            </a:stretch>
          </a:blipFill>
        </p:spPr>
      </p:sp>
      <p:sp>
        <p:nvSpPr>
          <p:cNvPr name="TextBox 8" id="8"/>
          <p:cNvSpPr txBox="true"/>
          <p:nvPr/>
        </p:nvSpPr>
        <p:spPr>
          <a:xfrm rot="0">
            <a:off x="6541678" y="200099"/>
            <a:ext cx="4864970" cy="16572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HỆ SỐ</a:t>
            </a:r>
          </a:p>
          <a:p>
            <a:pPr algn="ctr">
              <a:lnSpc>
                <a:spcPts val="6570"/>
              </a:lnSpc>
            </a:pPr>
            <a:r>
              <a:rPr lang="en-US" sz="5475">
                <a:solidFill>
                  <a:srgbClr val="FFFFFF"/>
                </a:solidFill>
                <a:latin typeface="Muli Bold"/>
              </a:rPr>
              <a:t> ĐÁNH GIÁ</a:t>
            </a:r>
          </a:p>
        </p:txBody>
      </p:sp>
      <p:sp>
        <p:nvSpPr>
          <p:cNvPr name="TextBox 9" id="9"/>
          <p:cNvSpPr txBox="true"/>
          <p:nvPr/>
        </p:nvSpPr>
        <p:spPr>
          <a:xfrm rot="0">
            <a:off x="6711515" y="8844000"/>
            <a:ext cx="4864970" cy="828601"/>
          </a:xfrm>
          <a:prstGeom prst="rect">
            <a:avLst/>
          </a:prstGeom>
        </p:spPr>
        <p:txBody>
          <a:bodyPr anchor="t" rtlCol="false" tIns="0" lIns="0" bIns="0" rIns="0">
            <a:spAutoFit/>
          </a:bodyPr>
          <a:lstStyle/>
          <a:p>
            <a:pPr algn="ctr">
              <a:lnSpc>
                <a:spcPts val="6570"/>
              </a:lnSpc>
            </a:pPr>
            <a:r>
              <a:rPr lang="en-US" sz="5475">
                <a:solidFill>
                  <a:srgbClr val="FFFFFF"/>
                </a:solidFill>
                <a:latin typeface="Muli Bold"/>
              </a:rPr>
              <a:t>MSE </a:t>
            </a:r>
          </a:p>
        </p:txBody>
      </p:sp>
      <p:sp>
        <p:nvSpPr>
          <p:cNvPr name="TextBox 10" id="10"/>
          <p:cNvSpPr txBox="true"/>
          <p:nvPr/>
        </p:nvSpPr>
        <p:spPr>
          <a:xfrm rot="0">
            <a:off x="1028700" y="3067780"/>
            <a:ext cx="4911439" cy="4247356"/>
          </a:xfrm>
          <a:prstGeom prst="rect">
            <a:avLst/>
          </a:prstGeom>
        </p:spPr>
        <p:txBody>
          <a:bodyPr anchor="t" rtlCol="false" tIns="0" lIns="0" bIns="0" rIns="0">
            <a:spAutoFit/>
          </a:bodyPr>
          <a:lstStyle/>
          <a:p>
            <a:pPr algn="just">
              <a:lnSpc>
                <a:spcPts val="4200"/>
              </a:lnSpc>
              <a:spcBef>
                <a:spcPct val="0"/>
              </a:spcBef>
            </a:pPr>
            <a:r>
              <a:rPr lang="en-US" sz="3000">
                <a:solidFill>
                  <a:srgbClr val="31356E"/>
                </a:solidFill>
                <a:latin typeface="Muli"/>
              </a:rPr>
              <a:t>MSE (Mean Squared Error - Sai Số Bình Phương Trung Bình) là trung bình của bình phương các sai số giữa giá trị dự đoán và giá trị thực tế. MSE càng </a:t>
            </a:r>
            <a:r>
              <a:rPr lang="en-US" sz="3000">
                <a:solidFill>
                  <a:srgbClr val="31356E"/>
                </a:solidFill>
                <a:latin typeface="Muli"/>
              </a:rPr>
              <a:t>thấp cho thấy mô hình càng phù hợp với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DAGEF4rVGK0</dc:identifier>
  <dcterms:modified xsi:type="dcterms:W3CDTF">2011-08-01T06:04:30Z</dcterms:modified>
  <cp:revision>1</cp:revision>
  <dc:title>it solutions &amp; Technology</dc:title>
</cp:coreProperties>
</file>